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4" r:id="rId2"/>
    <p:sldId id="258" r:id="rId3"/>
    <p:sldId id="259" r:id="rId4"/>
    <p:sldId id="260" r:id="rId5"/>
    <p:sldId id="261" r:id="rId6"/>
    <p:sldId id="262" r:id="rId7"/>
  </p:sldIdLst>
  <p:sldSz cx="9144000" cy="6858000" type="screen4x3"/>
  <p:notesSz cx="6858000" cy="9144000"/>
  <p:custDataLst>
    <p:tags r:id="rId9"/>
  </p:custDataLst>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66"/>
    <a:srgbClr val="FAA4C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FBF45464-F77A-41E3-A508-8FB9CF88153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543FBA-FE51-4702-A973-19606E4D909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5D4D392-EDE8-45BF-827F-A1223F112C1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BD50C8-F3E6-4A29-8C42-C2CC807CB81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0A6BC47D-89A3-4ACF-AE47-57C3E2E0D89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A1AC51-AAD9-4EE8-B087-201B80C6D8C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4803C1-757A-4A60-948C-3CBB75E6F97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E30888A-341D-48E7-8B2C-1AD77408144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C2EC51E-5E0C-4485-AF79-52722D8A7FB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CA81E27-DA0C-4D14-988C-B35F5A643F6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AB469ED-0046-4960-B8BC-7CB235F4D21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06F698-8DC4-4A86-875B-C295D9D6278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8D0F1E8-D26F-4B5E-92B5-962B7AF6A76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F5F6134B-1A58-49BA-8EB1-2FBDEBB231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TRƯỜNG TIỂU HỌC ÁI MỘ A</a:t>
            </a:r>
          </a:p>
        </p:txBody>
      </p:sp>
      <p:sp>
        <p:nvSpPr>
          <p:cNvPr id="8" name="TextBox 7"/>
          <p:cNvSpPr txBox="1"/>
          <p:nvPr/>
        </p:nvSpPr>
        <p:spPr>
          <a:xfrm>
            <a:off x="228600" y="1981200"/>
            <a:ext cx="8915400" cy="3046988"/>
          </a:xfrm>
          <a:prstGeom prst="rect">
            <a:avLst/>
          </a:prstGeom>
          <a:noFill/>
        </p:spPr>
        <p:txBody>
          <a:bodyPr wrap="square">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TÊN PHÂN MÔN: </a:t>
            </a:r>
            <a:r>
              <a:rPr lang="en-US" sz="32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Tập</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làm</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văn</a:t>
            </a:r>
            <a:endPar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TUẦN</a:t>
            </a: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10</a:t>
            </a:r>
            <a:endPar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ÔN TẬP </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TIẾT 6</a:t>
            </a:r>
            <a:endPar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GV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Thực</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hiện</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Nguyễn</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Thị</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Thu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Lan</a:t>
            </a:r>
            <a:endPar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09600" y="1143000"/>
            <a:ext cx="7772400" cy="4495800"/>
          </a:xfrm>
        </p:spPr>
        <p:txBody>
          <a:bodyPr/>
          <a:lstStyle/>
          <a:p>
            <a:pPr marL="838200" indent="-838200" algn="l"/>
            <a:r>
              <a:rPr lang="en-US" sz="2800" b="1">
                <a:solidFill>
                  <a:srgbClr val="FF0066"/>
                </a:solidFill>
              </a:rPr>
              <a:t>     </a:t>
            </a:r>
            <a:r>
              <a:rPr lang="en-US" sz="2800" b="1" u="sng">
                <a:solidFill>
                  <a:srgbClr val="FF0066"/>
                </a:solidFill>
              </a:rPr>
              <a:t>Bài 1:</a:t>
            </a:r>
            <a:r>
              <a:rPr lang="en-US" sz="2800" b="1">
                <a:solidFill>
                  <a:srgbClr val="FF0066"/>
                </a:solidFill>
              </a:rPr>
              <a:t> Đọc đoạn văn soạn văn sau</a:t>
            </a:r>
            <a:br>
              <a:rPr lang="en-US" sz="2800" b="1">
                <a:solidFill>
                  <a:srgbClr val="FF0066"/>
                </a:solidFill>
              </a:rPr>
            </a:br>
            <a:r>
              <a:rPr lang="en-US" sz="2800" b="1">
                <a:solidFill>
                  <a:srgbClr val="FF0066"/>
                </a:solidFill>
              </a:rPr>
              <a:t>		</a:t>
            </a:r>
            <a:r>
              <a:rPr lang="en-US" sz="2800" b="1">
                <a:solidFill>
                  <a:srgbClr val="0000FF"/>
                </a:solidFill>
              </a:rPr>
              <a:t>Dưới tầm cánh chú chuồn chuồn bây giờ là lũy tre xanh rì rào trong gió, là bờ ao với những khóm khoai nước rung rinh. Rồi những cảnh tuyệt đẹp của đất nước hiện ra : cánh đồng với những đàn trâu thung thăng gặm cỏ ; dòng sông với những đoàn thuyền ngược xuôi. Còn trên tầng cao là đàn có đang bay, là trời xanh trong và cao vút.</a:t>
            </a:r>
          </a:p>
        </p:txBody>
      </p:sp>
      <p:grpSp>
        <p:nvGrpSpPr>
          <p:cNvPr id="10249" name="Group 9"/>
          <p:cNvGrpSpPr>
            <a:grpSpLocks/>
          </p:cNvGrpSpPr>
          <p:nvPr/>
        </p:nvGrpSpPr>
        <p:grpSpPr bwMode="auto">
          <a:xfrm>
            <a:off x="304800" y="228600"/>
            <a:ext cx="1447800" cy="2000250"/>
            <a:chOff x="240" y="132"/>
            <a:chExt cx="2352" cy="2412"/>
          </a:xfrm>
        </p:grpSpPr>
        <p:sp>
          <p:nvSpPr>
            <p:cNvPr id="10250" name="Freeform 10"/>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51" name="Freeform 11"/>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52" name="Freeform 12"/>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53" name="Freeform 13"/>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54" name="Freeform 14"/>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55" name="Freeform 15"/>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56" name="Freeform 16"/>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grpSp>
        <p:nvGrpSpPr>
          <p:cNvPr id="10257" name="Group 17"/>
          <p:cNvGrpSpPr>
            <a:grpSpLocks/>
          </p:cNvGrpSpPr>
          <p:nvPr/>
        </p:nvGrpSpPr>
        <p:grpSpPr bwMode="auto">
          <a:xfrm rot="5400000">
            <a:off x="7169150" y="-146050"/>
            <a:ext cx="1600200" cy="2349500"/>
            <a:chOff x="240" y="132"/>
            <a:chExt cx="2352" cy="2412"/>
          </a:xfrm>
        </p:grpSpPr>
        <p:sp>
          <p:nvSpPr>
            <p:cNvPr id="10258" name="Freeform 18"/>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59" name="Freeform 19"/>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60" name="Freeform 20"/>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61" name="Freeform 21"/>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62" name="Freeform 22"/>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63" name="Freeform 23"/>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0264" name="Freeform 24"/>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pic>
        <p:nvPicPr>
          <p:cNvPr id="10265" name="Picture 25" descr="tuy lip"/>
          <p:cNvPicPr>
            <a:picLocks noChangeAspect="1" noChangeArrowheads="1" noCrop="1"/>
          </p:cNvPicPr>
          <p:nvPr/>
        </p:nvPicPr>
        <p:blipFill>
          <a:blip r:embed="rId2"/>
          <a:srcRect/>
          <a:stretch>
            <a:fillRect/>
          </a:stretch>
        </p:blipFill>
        <p:spPr bwMode="auto">
          <a:xfrm>
            <a:off x="-76200" y="5791200"/>
            <a:ext cx="1524000" cy="1143000"/>
          </a:xfrm>
          <a:prstGeom prst="rect">
            <a:avLst/>
          </a:prstGeom>
          <a:noFill/>
        </p:spPr>
      </p:pic>
      <p:pic>
        <p:nvPicPr>
          <p:cNvPr id="10266" name="Picture 26" descr="tuy lip"/>
          <p:cNvPicPr>
            <a:picLocks noChangeAspect="1" noChangeArrowheads="1" noCrop="1"/>
          </p:cNvPicPr>
          <p:nvPr/>
        </p:nvPicPr>
        <p:blipFill>
          <a:blip r:embed="rId2"/>
          <a:srcRect/>
          <a:stretch>
            <a:fillRect/>
          </a:stretch>
        </p:blipFill>
        <p:spPr bwMode="auto">
          <a:xfrm>
            <a:off x="7848600" y="5848350"/>
            <a:ext cx="1447800" cy="10858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0265"/>
                                        </p:tgtEl>
                                        <p:attrNameLst>
                                          <p:attrName>style.visibility</p:attrName>
                                        </p:attrNameLst>
                                      </p:cBhvr>
                                      <p:to>
                                        <p:strVal val="visible"/>
                                      </p:to>
                                    </p:set>
                                    <p:animEffect transition="in" filter="box(in)">
                                      <p:cBhvr>
                                        <p:cTn id="7" dur="3000"/>
                                        <p:tgtEl>
                                          <p:spTgt spid="10265"/>
                                        </p:tgtEl>
                                      </p:cBhvr>
                                    </p:animEffect>
                                  </p:childTnLst>
                                </p:cTn>
                              </p:par>
                              <p:par>
                                <p:cTn id="8" presetID="4" presetClass="entr" presetSubtype="16" fill="hold" nodeType="withEffect">
                                  <p:stCondLst>
                                    <p:cond delay="0"/>
                                  </p:stCondLst>
                                  <p:childTnLst>
                                    <p:set>
                                      <p:cBhvr>
                                        <p:cTn id="9" dur="1" fill="hold">
                                          <p:stCondLst>
                                            <p:cond delay="0"/>
                                          </p:stCondLst>
                                        </p:cTn>
                                        <p:tgtEl>
                                          <p:spTgt spid="10266"/>
                                        </p:tgtEl>
                                        <p:attrNameLst>
                                          <p:attrName>style.visibility</p:attrName>
                                        </p:attrNameLst>
                                      </p:cBhvr>
                                      <p:to>
                                        <p:strVal val="visible"/>
                                      </p:to>
                                    </p:set>
                                    <p:animEffect transition="in" filter="box(in)">
                                      <p:cBhvr>
                                        <p:cTn id="10" dur="3000"/>
                                        <p:tgtEl>
                                          <p:spTgt spid="10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371600"/>
            <a:ext cx="8229600" cy="1143000"/>
          </a:xfrm>
        </p:spPr>
        <p:txBody>
          <a:bodyPr/>
          <a:lstStyle/>
          <a:p>
            <a:r>
              <a:rPr lang="en-US" sz="3200" b="1" u="sng">
                <a:solidFill>
                  <a:srgbClr val="FF0066"/>
                </a:solidFill>
              </a:rPr>
              <a:t>Bài 2</a:t>
            </a:r>
            <a:r>
              <a:rPr lang="en-US" sz="3200" b="1">
                <a:solidFill>
                  <a:srgbClr val="FF0066"/>
                </a:solidFill>
              </a:rPr>
              <a:t>: Tìm trong đoạn văn trên những tiếng có mô hình cấu tạo như sau (ứng với mỗi mô hình, tìm 1 tiếng) :</a:t>
            </a:r>
            <a:br>
              <a:rPr lang="en-US" sz="3200" b="1">
                <a:solidFill>
                  <a:srgbClr val="FF0066"/>
                </a:solidFill>
              </a:rPr>
            </a:br>
            <a:endParaRPr lang="en-US" sz="3200" b="1">
              <a:solidFill>
                <a:srgbClr val="FF0066"/>
              </a:solidFill>
            </a:endParaRPr>
          </a:p>
        </p:txBody>
      </p:sp>
      <p:sp>
        <p:nvSpPr>
          <p:cNvPr id="13320" name="Rectangle 8"/>
          <p:cNvSpPr>
            <a:spLocks noChangeArrowheads="1"/>
          </p:cNvSpPr>
          <p:nvPr/>
        </p:nvSpPr>
        <p:spPr bwMode="auto">
          <a:xfrm>
            <a:off x="609600" y="2743200"/>
            <a:ext cx="8229600" cy="2286000"/>
          </a:xfrm>
          <a:prstGeom prst="rect">
            <a:avLst/>
          </a:prstGeom>
          <a:noFill/>
          <a:ln w="9525">
            <a:noFill/>
            <a:miter lim="800000"/>
            <a:headEnd/>
            <a:tailEnd/>
          </a:ln>
          <a:effectLst/>
        </p:spPr>
        <p:txBody>
          <a:bodyPr anchor="ctr"/>
          <a:lstStyle/>
          <a:p>
            <a:pPr algn="ctr" eaLnBrk="1" hangingPunct="1"/>
            <a:endParaRPr lang="en-US" sz="3200" b="1">
              <a:solidFill>
                <a:srgbClr val="FF0066"/>
              </a:solidFill>
            </a:endParaRPr>
          </a:p>
        </p:txBody>
      </p:sp>
      <p:graphicFrame>
        <p:nvGraphicFramePr>
          <p:cNvPr id="13341" name="Group 29"/>
          <p:cNvGraphicFramePr>
            <a:graphicFrameLocks noGrp="1"/>
          </p:cNvGraphicFramePr>
          <p:nvPr>
            <p:ph idx="1"/>
          </p:nvPr>
        </p:nvGraphicFramePr>
        <p:xfrm>
          <a:off x="457200" y="2660650"/>
          <a:ext cx="8229600" cy="3207068"/>
        </p:xfrm>
        <a:graphic>
          <a:graphicData uri="http://schemas.openxmlformats.org/drawingml/2006/table">
            <a:tbl>
              <a:tblPr/>
              <a:tblGrid>
                <a:gridCol w="2873375"/>
                <a:gridCol w="5356225"/>
              </a:tblGrid>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rPr>
                        <a:t>a) Tiếng chỉ có vần và thanh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rPr>
                        <a:t>b) Tiếng có đủ âm đầu, vần và thanh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2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42" name="Text Box 30"/>
          <p:cNvSpPr txBox="1">
            <a:spLocks noChangeArrowheads="1"/>
          </p:cNvSpPr>
          <p:nvPr/>
        </p:nvSpPr>
        <p:spPr bwMode="auto">
          <a:xfrm>
            <a:off x="1600200" y="3886200"/>
            <a:ext cx="581025" cy="519113"/>
          </a:xfrm>
          <a:prstGeom prst="rect">
            <a:avLst/>
          </a:prstGeom>
          <a:noFill/>
          <a:ln w="9525">
            <a:noFill/>
            <a:miter lim="800000"/>
            <a:headEnd/>
            <a:tailEnd/>
          </a:ln>
          <a:effectLst/>
        </p:spPr>
        <p:txBody>
          <a:bodyPr wrap="none">
            <a:spAutoFit/>
          </a:bodyPr>
          <a:lstStyle/>
          <a:p>
            <a:r>
              <a:rPr lang="en-US" sz="2800"/>
              <a:t>ao</a:t>
            </a:r>
          </a:p>
        </p:txBody>
      </p:sp>
      <p:sp>
        <p:nvSpPr>
          <p:cNvPr id="13343" name="Text Box 31"/>
          <p:cNvSpPr txBox="1">
            <a:spLocks noChangeArrowheads="1"/>
          </p:cNvSpPr>
          <p:nvPr/>
        </p:nvSpPr>
        <p:spPr bwMode="auto">
          <a:xfrm>
            <a:off x="3336925" y="6132513"/>
            <a:ext cx="184150" cy="366712"/>
          </a:xfrm>
          <a:prstGeom prst="rect">
            <a:avLst/>
          </a:prstGeom>
          <a:noFill/>
          <a:ln w="9525">
            <a:noFill/>
            <a:miter lim="800000"/>
            <a:headEnd/>
            <a:tailEnd/>
          </a:ln>
          <a:effectLst/>
        </p:spPr>
        <p:txBody>
          <a:bodyPr wrap="none">
            <a:spAutoFit/>
          </a:bodyPr>
          <a:lstStyle/>
          <a:p>
            <a:endParaRPr lang="en-US"/>
          </a:p>
        </p:txBody>
      </p:sp>
      <p:sp>
        <p:nvSpPr>
          <p:cNvPr id="13344" name="Text Box 32"/>
          <p:cNvSpPr txBox="1">
            <a:spLocks noChangeArrowheads="1"/>
          </p:cNvSpPr>
          <p:nvPr/>
        </p:nvSpPr>
        <p:spPr bwMode="auto">
          <a:xfrm>
            <a:off x="3911600" y="3609975"/>
            <a:ext cx="4791075" cy="2227263"/>
          </a:xfrm>
          <a:prstGeom prst="rect">
            <a:avLst/>
          </a:prstGeom>
          <a:noFill/>
          <a:ln w="9525">
            <a:noFill/>
            <a:miter lim="800000"/>
            <a:headEnd/>
            <a:tailEnd/>
          </a:ln>
          <a:effectLst/>
        </p:spPr>
        <p:txBody>
          <a:bodyPr wrap="none">
            <a:spAutoFit/>
          </a:bodyPr>
          <a:lstStyle/>
          <a:p>
            <a:r>
              <a:rPr lang="en-US" sz="2800"/>
              <a:t>Dưới, tầm, cánh, chú, chuồn,</a:t>
            </a:r>
          </a:p>
          <a:p>
            <a:r>
              <a:rPr lang="en-US" sz="2800"/>
              <a:t>bây, giờ, là, lũy, tre, xanh, </a:t>
            </a:r>
          </a:p>
          <a:p>
            <a:r>
              <a:rPr lang="en-US" sz="2800"/>
              <a:t>rì, rào,…..</a:t>
            </a:r>
          </a:p>
          <a:p>
            <a:r>
              <a:rPr lang="en-US" sz="2800"/>
              <a:t>(Tất cả các tiếng còn lại)</a:t>
            </a:r>
          </a:p>
          <a:p>
            <a:endParaRPr lang="en-US" sz="2800"/>
          </a:p>
        </p:txBody>
      </p:sp>
      <p:pic>
        <p:nvPicPr>
          <p:cNvPr id="13346" name="Picture 34" descr="tuy lip"/>
          <p:cNvPicPr>
            <a:picLocks noChangeAspect="1" noChangeArrowheads="1" noCrop="1"/>
          </p:cNvPicPr>
          <p:nvPr/>
        </p:nvPicPr>
        <p:blipFill>
          <a:blip r:embed="rId2"/>
          <a:srcRect/>
          <a:stretch>
            <a:fillRect/>
          </a:stretch>
        </p:blipFill>
        <p:spPr bwMode="auto">
          <a:xfrm>
            <a:off x="-228600" y="5638800"/>
            <a:ext cx="1524000" cy="1143000"/>
          </a:xfrm>
          <a:prstGeom prst="rect">
            <a:avLst/>
          </a:prstGeom>
          <a:noFill/>
        </p:spPr>
      </p:pic>
      <p:pic>
        <p:nvPicPr>
          <p:cNvPr id="13347" name="Picture 35" descr="tuy lip"/>
          <p:cNvPicPr>
            <a:picLocks noChangeAspect="1" noChangeArrowheads="1" noCrop="1"/>
          </p:cNvPicPr>
          <p:nvPr/>
        </p:nvPicPr>
        <p:blipFill>
          <a:blip r:embed="rId2"/>
          <a:srcRect/>
          <a:stretch>
            <a:fillRect/>
          </a:stretch>
        </p:blipFill>
        <p:spPr bwMode="auto">
          <a:xfrm>
            <a:off x="7696200" y="5695950"/>
            <a:ext cx="1447800" cy="1085850"/>
          </a:xfrm>
          <a:prstGeom prst="rect">
            <a:avLst/>
          </a:prstGeom>
          <a:noFill/>
        </p:spPr>
      </p:pic>
      <p:grpSp>
        <p:nvGrpSpPr>
          <p:cNvPr id="13348" name="Group 36"/>
          <p:cNvGrpSpPr>
            <a:grpSpLocks/>
          </p:cNvGrpSpPr>
          <p:nvPr/>
        </p:nvGrpSpPr>
        <p:grpSpPr bwMode="auto">
          <a:xfrm>
            <a:off x="228600" y="0"/>
            <a:ext cx="1447800" cy="2000250"/>
            <a:chOff x="240" y="132"/>
            <a:chExt cx="2352" cy="2412"/>
          </a:xfrm>
        </p:grpSpPr>
        <p:sp>
          <p:nvSpPr>
            <p:cNvPr id="13349" name="Freeform 37"/>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50" name="Freeform 38"/>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51" name="Freeform 39"/>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52" name="Freeform 40"/>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53" name="Freeform 41"/>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54" name="Freeform 42"/>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55" name="Freeform 43"/>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grpSp>
        <p:nvGrpSpPr>
          <p:cNvPr id="13356" name="Group 44"/>
          <p:cNvGrpSpPr>
            <a:grpSpLocks/>
          </p:cNvGrpSpPr>
          <p:nvPr/>
        </p:nvGrpSpPr>
        <p:grpSpPr bwMode="auto">
          <a:xfrm rot="5400000">
            <a:off x="7092950" y="-374650"/>
            <a:ext cx="1600200" cy="2349500"/>
            <a:chOff x="240" y="132"/>
            <a:chExt cx="2352" cy="2412"/>
          </a:xfrm>
        </p:grpSpPr>
        <p:sp>
          <p:nvSpPr>
            <p:cNvPr id="13357" name="Freeform 45"/>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58" name="Freeform 46"/>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59" name="Freeform 47"/>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60" name="Freeform 48"/>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61" name="Freeform 49"/>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62" name="Freeform 50"/>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3363" name="Freeform 51"/>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42"/>
                                        </p:tgtEl>
                                        <p:attrNameLst>
                                          <p:attrName>style.visibility</p:attrName>
                                        </p:attrNameLst>
                                      </p:cBhvr>
                                      <p:to>
                                        <p:strVal val="visible"/>
                                      </p:to>
                                    </p:set>
                                    <p:anim calcmode="lin" valueType="num">
                                      <p:cBhvr additive="base">
                                        <p:cTn id="7" dur="500" fill="hold"/>
                                        <p:tgtEl>
                                          <p:spTgt spid="13342"/>
                                        </p:tgtEl>
                                        <p:attrNameLst>
                                          <p:attrName>ppt_x</p:attrName>
                                        </p:attrNameLst>
                                      </p:cBhvr>
                                      <p:tavLst>
                                        <p:tav tm="0">
                                          <p:val>
                                            <p:strVal val="#ppt_x"/>
                                          </p:val>
                                        </p:tav>
                                        <p:tav tm="100000">
                                          <p:val>
                                            <p:strVal val="#ppt_x"/>
                                          </p:val>
                                        </p:tav>
                                      </p:tavLst>
                                    </p:anim>
                                    <p:anim calcmode="lin" valueType="num">
                                      <p:cBhvr additive="base">
                                        <p:cTn id="8" dur="500" fill="hold"/>
                                        <p:tgtEl>
                                          <p:spTgt spid="133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3344"/>
                                        </p:tgtEl>
                                        <p:attrNameLst>
                                          <p:attrName>style.visibility</p:attrName>
                                        </p:attrNameLst>
                                      </p:cBhvr>
                                      <p:to>
                                        <p:strVal val="visible"/>
                                      </p:to>
                                    </p:set>
                                    <p:anim calcmode="lin" valueType="num">
                                      <p:cBhvr additive="base">
                                        <p:cTn id="13" dur="5000" fill="hold"/>
                                        <p:tgtEl>
                                          <p:spTgt spid="13344"/>
                                        </p:tgtEl>
                                        <p:attrNameLst>
                                          <p:attrName>ppt_x</p:attrName>
                                        </p:attrNameLst>
                                      </p:cBhvr>
                                      <p:tavLst>
                                        <p:tav tm="0">
                                          <p:val>
                                            <p:strVal val="#ppt_x"/>
                                          </p:val>
                                        </p:tav>
                                        <p:tav tm="100000">
                                          <p:val>
                                            <p:strVal val="#ppt_x"/>
                                          </p:val>
                                        </p:tav>
                                      </p:tavLst>
                                    </p:anim>
                                    <p:anim calcmode="lin" valueType="num">
                                      <p:cBhvr additive="base">
                                        <p:cTn id="14" dur="5000" fill="hold"/>
                                        <p:tgtEl>
                                          <p:spTgt spid="13344"/>
                                        </p:tgtEl>
                                        <p:attrNameLst>
                                          <p:attrName>ppt_y</p:attrName>
                                        </p:attrNameLst>
                                      </p:cBhvr>
                                      <p:tavLst>
                                        <p:tav tm="0">
                                          <p:val>
                                            <p:strVal val="1+#ppt_h/2"/>
                                          </p:val>
                                        </p:tav>
                                        <p:tav tm="100000">
                                          <p:val>
                                            <p:strVal val="#ppt_y"/>
                                          </p:val>
                                        </p:tav>
                                      </p:tavLst>
                                    </p:anim>
                                  </p:childTnLst>
                                </p:cTn>
                              </p:par>
                              <p:par>
                                <p:cTn id="15" presetID="4" presetClass="entr" presetSubtype="16" fill="hold" nodeType="withEffect">
                                  <p:stCondLst>
                                    <p:cond delay="0"/>
                                  </p:stCondLst>
                                  <p:childTnLst>
                                    <p:set>
                                      <p:cBhvr>
                                        <p:cTn id="16" dur="1" fill="hold">
                                          <p:stCondLst>
                                            <p:cond delay="0"/>
                                          </p:stCondLst>
                                        </p:cTn>
                                        <p:tgtEl>
                                          <p:spTgt spid="13346"/>
                                        </p:tgtEl>
                                        <p:attrNameLst>
                                          <p:attrName>style.visibility</p:attrName>
                                        </p:attrNameLst>
                                      </p:cBhvr>
                                      <p:to>
                                        <p:strVal val="visible"/>
                                      </p:to>
                                    </p:set>
                                    <p:animEffect transition="in" filter="box(in)">
                                      <p:cBhvr>
                                        <p:cTn id="17" dur="3000"/>
                                        <p:tgtEl>
                                          <p:spTgt spid="13346"/>
                                        </p:tgtEl>
                                      </p:cBhvr>
                                    </p:animEffect>
                                  </p:childTnLst>
                                </p:cTn>
                              </p:par>
                              <p:par>
                                <p:cTn id="18" presetID="4" presetClass="entr" presetSubtype="16" fill="hold" nodeType="withEffect">
                                  <p:stCondLst>
                                    <p:cond delay="0"/>
                                  </p:stCondLst>
                                  <p:childTnLst>
                                    <p:set>
                                      <p:cBhvr>
                                        <p:cTn id="19" dur="1" fill="hold">
                                          <p:stCondLst>
                                            <p:cond delay="0"/>
                                          </p:stCondLst>
                                        </p:cTn>
                                        <p:tgtEl>
                                          <p:spTgt spid="13347"/>
                                        </p:tgtEl>
                                        <p:attrNameLst>
                                          <p:attrName>style.visibility</p:attrName>
                                        </p:attrNameLst>
                                      </p:cBhvr>
                                      <p:to>
                                        <p:strVal val="visible"/>
                                      </p:to>
                                    </p:set>
                                    <p:animEffect transition="in" filter="box(in)">
                                      <p:cBhvr>
                                        <p:cTn id="20" dur="3000"/>
                                        <p:tgtEl>
                                          <p:spTgt spid="13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42" grpId="0"/>
      <p:bldP spid="1334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228600" y="609600"/>
            <a:ext cx="8839200" cy="4495800"/>
          </a:xfrm>
        </p:spPr>
        <p:txBody>
          <a:bodyPr/>
          <a:lstStyle/>
          <a:p>
            <a:pPr marL="838200" indent="-838200" algn="l"/>
            <a:r>
              <a:rPr lang="en-US" sz="2800" b="1">
                <a:solidFill>
                  <a:srgbClr val="FF0066"/>
                </a:solidFill>
              </a:rPr>
              <a:t>			</a:t>
            </a:r>
            <a:r>
              <a:rPr lang="en-US" sz="2800" b="1">
                <a:solidFill>
                  <a:srgbClr val="0000FF"/>
                </a:solidFill>
              </a:rPr>
              <a:t>Dưới tầm cánh chú chuồn chuồn bây giờ là lũy tre xanh rì rào trong gió, là bờ ao với những khóm khoai nước rung rinh. Rồi những cảnh tuyệt đẹp của đất nước hiện ra : cánh đồng với những đàn trâu thung thăng gặm cỏ ; dòng sông với những đoàn thuyền ngược xuôi. Còn trên tầng cao là đàn có đang bay, là trời xanh trong và cao vút.</a:t>
            </a:r>
            <a:br>
              <a:rPr lang="en-US" sz="2800" b="1">
                <a:solidFill>
                  <a:srgbClr val="0000FF"/>
                </a:solidFill>
              </a:rPr>
            </a:br>
            <a:r>
              <a:rPr lang="en-US" sz="2800" b="1" u="sng">
                <a:solidFill>
                  <a:srgbClr val="FF0066"/>
                </a:solidFill>
              </a:rPr>
              <a:t>Bài 3:</a:t>
            </a:r>
            <a:r>
              <a:rPr lang="en-US" sz="2800" b="1">
                <a:solidFill>
                  <a:srgbClr val="FF0066"/>
                </a:solidFill>
              </a:rPr>
              <a:t> Tìm trong đoạn văn trên</a:t>
            </a:r>
            <a:br>
              <a:rPr lang="en-US" sz="2800" b="1">
                <a:solidFill>
                  <a:srgbClr val="FF0066"/>
                </a:solidFill>
              </a:rPr>
            </a:br>
            <a:endParaRPr lang="en-US" sz="2800" b="1">
              <a:solidFill>
                <a:srgbClr val="FF0066"/>
              </a:solidFill>
            </a:endParaRPr>
          </a:p>
        </p:txBody>
      </p:sp>
      <p:sp>
        <p:nvSpPr>
          <p:cNvPr id="15382" name="Text Box 22"/>
          <p:cNvSpPr txBox="1">
            <a:spLocks noChangeArrowheads="1"/>
          </p:cNvSpPr>
          <p:nvPr/>
        </p:nvSpPr>
        <p:spPr bwMode="auto">
          <a:xfrm>
            <a:off x="1066800" y="4913313"/>
            <a:ext cx="6781800" cy="366712"/>
          </a:xfrm>
          <a:prstGeom prst="rect">
            <a:avLst/>
          </a:prstGeom>
          <a:noFill/>
          <a:ln w="9525">
            <a:noFill/>
            <a:miter lim="800000"/>
            <a:headEnd/>
            <a:tailEnd/>
          </a:ln>
          <a:effectLst/>
        </p:spPr>
        <p:txBody>
          <a:bodyPr>
            <a:spAutoFit/>
          </a:bodyPr>
          <a:lstStyle/>
          <a:p>
            <a:endParaRPr lang="en-US"/>
          </a:p>
        </p:txBody>
      </p:sp>
      <p:graphicFrame>
        <p:nvGraphicFramePr>
          <p:cNvPr id="15398" name="Group 38"/>
          <p:cNvGraphicFramePr>
            <a:graphicFrameLocks noGrp="1"/>
          </p:cNvGraphicFramePr>
          <p:nvPr/>
        </p:nvGraphicFramePr>
        <p:xfrm>
          <a:off x="914400" y="4832350"/>
          <a:ext cx="7239000" cy="1036320"/>
        </p:xfrm>
        <a:graphic>
          <a:graphicData uri="http://schemas.openxmlformats.org/drawingml/2006/table">
            <a:tbl>
              <a:tblPr/>
              <a:tblGrid>
                <a:gridCol w="2413000"/>
                <a:gridCol w="2413000"/>
                <a:gridCol w="2413000"/>
              </a:tblGrid>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FF0066"/>
                          </a:solidFill>
                          <a:effectLst/>
                          <a:latin typeface="Arial" pitchFamily="34" charset="0"/>
                        </a:rPr>
                        <a:t>3 từ đơn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FF0066"/>
                          </a:solidFill>
                          <a:effectLst/>
                          <a:latin typeface="Arial" pitchFamily="34" charset="0"/>
                        </a:rPr>
                        <a:t>3 từ láy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FF0066"/>
                          </a:solidFill>
                          <a:effectLst/>
                          <a:latin typeface="Arial" pitchFamily="34" charset="0"/>
                        </a:rPr>
                        <a:t>3 từ ghép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5400" name="Picture 40" descr="tuy lip"/>
          <p:cNvPicPr>
            <a:picLocks noChangeAspect="1" noChangeArrowheads="1" noCrop="1"/>
          </p:cNvPicPr>
          <p:nvPr/>
        </p:nvPicPr>
        <p:blipFill>
          <a:blip r:embed="rId2"/>
          <a:srcRect/>
          <a:stretch>
            <a:fillRect/>
          </a:stretch>
        </p:blipFill>
        <p:spPr bwMode="auto">
          <a:xfrm>
            <a:off x="-228600" y="5638800"/>
            <a:ext cx="1524000" cy="1143000"/>
          </a:xfrm>
          <a:prstGeom prst="rect">
            <a:avLst/>
          </a:prstGeom>
          <a:noFill/>
        </p:spPr>
      </p:pic>
      <p:grpSp>
        <p:nvGrpSpPr>
          <p:cNvPr id="15401" name="Group 41"/>
          <p:cNvGrpSpPr>
            <a:grpSpLocks/>
          </p:cNvGrpSpPr>
          <p:nvPr/>
        </p:nvGrpSpPr>
        <p:grpSpPr bwMode="auto">
          <a:xfrm>
            <a:off x="304800" y="0"/>
            <a:ext cx="1447800" cy="2000250"/>
            <a:chOff x="240" y="132"/>
            <a:chExt cx="2352" cy="2412"/>
          </a:xfrm>
        </p:grpSpPr>
        <p:sp>
          <p:nvSpPr>
            <p:cNvPr id="15402" name="Freeform 42"/>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03" name="Freeform 43"/>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04" name="Freeform 44"/>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05" name="Freeform 45"/>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06" name="Freeform 46"/>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07" name="Freeform 47"/>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08" name="Freeform 48"/>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pic>
        <p:nvPicPr>
          <p:cNvPr id="15409" name="Picture 49" descr="tuy lip"/>
          <p:cNvPicPr>
            <a:picLocks noChangeAspect="1" noChangeArrowheads="1" noCrop="1"/>
          </p:cNvPicPr>
          <p:nvPr/>
        </p:nvPicPr>
        <p:blipFill>
          <a:blip r:embed="rId2"/>
          <a:srcRect/>
          <a:stretch>
            <a:fillRect/>
          </a:stretch>
        </p:blipFill>
        <p:spPr bwMode="auto">
          <a:xfrm>
            <a:off x="7696200" y="5695950"/>
            <a:ext cx="1447800" cy="1085850"/>
          </a:xfrm>
          <a:prstGeom prst="rect">
            <a:avLst/>
          </a:prstGeom>
          <a:noFill/>
        </p:spPr>
      </p:pic>
      <p:grpSp>
        <p:nvGrpSpPr>
          <p:cNvPr id="15410" name="Group 50"/>
          <p:cNvGrpSpPr>
            <a:grpSpLocks/>
          </p:cNvGrpSpPr>
          <p:nvPr/>
        </p:nvGrpSpPr>
        <p:grpSpPr bwMode="auto">
          <a:xfrm rot="5400000">
            <a:off x="7092950" y="-374650"/>
            <a:ext cx="1600200" cy="2349500"/>
            <a:chOff x="240" y="132"/>
            <a:chExt cx="2352" cy="2412"/>
          </a:xfrm>
        </p:grpSpPr>
        <p:sp>
          <p:nvSpPr>
            <p:cNvPr id="15411" name="Freeform 51"/>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12" name="Freeform 52"/>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13" name="Freeform 53"/>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14" name="Freeform 54"/>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15" name="Freeform 55"/>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16" name="Freeform 56"/>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5417" name="Freeform 57"/>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5400"/>
                                        </p:tgtEl>
                                        <p:attrNameLst>
                                          <p:attrName>style.visibility</p:attrName>
                                        </p:attrNameLst>
                                      </p:cBhvr>
                                      <p:to>
                                        <p:strVal val="visible"/>
                                      </p:to>
                                    </p:set>
                                    <p:animEffect transition="in" filter="box(in)">
                                      <p:cBhvr>
                                        <p:cTn id="7" dur="3000"/>
                                        <p:tgtEl>
                                          <p:spTgt spid="15400"/>
                                        </p:tgtEl>
                                      </p:cBhvr>
                                    </p:animEffect>
                                  </p:childTnLst>
                                </p:cTn>
                              </p:par>
                              <p:par>
                                <p:cTn id="8" presetID="4" presetClass="entr" presetSubtype="16" fill="hold" nodeType="withEffect">
                                  <p:stCondLst>
                                    <p:cond delay="0"/>
                                  </p:stCondLst>
                                  <p:childTnLst>
                                    <p:set>
                                      <p:cBhvr>
                                        <p:cTn id="9" dur="1" fill="hold">
                                          <p:stCondLst>
                                            <p:cond delay="0"/>
                                          </p:stCondLst>
                                        </p:cTn>
                                        <p:tgtEl>
                                          <p:spTgt spid="15409"/>
                                        </p:tgtEl>
                                        <p:attrNameLst>
                                          <p:attrName>style.visibility</p:attrName>
                                        </p:attrNameLst>
                                      </p:cBhvr>
                                      <p:to>
                                        <p:strVal val="visible"/>
                                      </p:to>
                                    </p:set>
                                    <p:animEffect transition="in" filter="box(in)">
                                      <p:cBhvr>
                                        <p:cTn id="10" dur="3000"/>
                                        <p:tgtEl>
                                          <p:spTgt spid="15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2" name="Rectangle 18"/>
          <p:cNvSpPr>
            <a:spLocks noGrp="1" noChangeArrowheads="1"/>
          </p:cNvSpPr>
          <p:nvPr>
            <p:ph type="title"/>
          </p:nvPr>
        </p:nvSpPr>
        <p:spPr/>
        <p:txBody>
          <a:bodyPr/>
          <a:lstStyle/>
          <a:p>
            <a:r>
              <a:rPr lang="en-US" sz="3200" b="1" u="sng">
                <a:solidFill>
                  <a:srgbClr val="FF0066"/>
                </a:solidFill>
              </a:rPr>
              <a:t>Bài 3:</a:t>
            </a:r>
            <a:r>
              <a:rPr lang="en-US" sz="3200" b="1">
                <a:solidFill>
                  <a:srgbClr val="FF0066"/>
                </a:solidFill>
              </a:rPr>
              <a:t> Tìm trong đoạn văn trên</a:t>
            </a:r>
          </a:p>
        </p:txBody>
      </p:sp>
      <p:graphicFrame>
        <p:nvGraphicFramePr>
          <p:cNvPr id="16410" name="Group 26"/>
          <p:cNvGraphicFramePr>
            <a:graphicFrameLocks noGrp="1"/>
          </p:cNvGraphicFramePr>
          <p:nvPr>
            <p:ph idx="1"/>
          </p:nvPr>
        </p:nvGraphicFramePr>
        <p:xfrm>
          <a:off x="457200" y="1600200"/>
          <a:ext cx="8229600" cy="2795588"/>
        </p:xfrm>
        <a:graphic>
          <a:graphicData uri="http://schemas.openxmlformats.org/drawingml/2006/table">
            <a:tbl>
              <a:tblPr/>
              <a:tblGrid>
                <a:gridCol w="2514600"/>
                <a:gridCol w="2971800"/>
                <a:gridCol w="2743200"/>
              </a:tblGrid>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FF0066"/>
                          </a:solidFill>
                          <a:effectLst/>
                          <a:latin typeface="Arial" pitchFamily="34" charset="0"/>
                        </a:rPr>
                        <a:t>3 từ đơn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FF0066"/>
                          </a:solidFill>
                          <a:effectLst/>
                          <a:latin typeface="Arial" pitchFamily="34" charset="0"/>
                        </a:rPr>
                        <a:t>3 từ láy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FF0066"/>
                          </a:solidFill>
                          <a:effectLst/>
                          <a:latin typeface="Arial" pitchFamily="34" charset="0"/>
                        </a:rPr>
                        <a:t>3 từ ghép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2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05" name="Text Box 21"/>
          <p:cNvSpPr txBox="1">
            <a:spLocks noChangeArrowheads="1"/>
          </p:cNvSpPr>
          <p:nvPr/>
        </p:nvSpPr>
        <p:spPr bwMode="auto">
          <a:xfrm>
            <a:off x="609600" y="2133600"/>
            <a:ext cx="2286000" cy="946150"/>
          </a:xfrm>
          <a:prstGeom prst="rect">
            <a:avLst/>
          </a:prstGeom>
          <a:noFill/>
          <a:ln w="9525">
            <a:noFill/>
            <a:miter lim="800000"/>
            <a:headEnd/>
            <a:tailEnd/>
          </a:ln>
          <a:effectLst/>
        </p:spPr>
        <p:txBody>
          <a:bodyPr>
            <a:spAutoFit/>
          </a:bodyPr>
          <a:lstStyle/>
          <a:p>
            <a:r>
              <a:rPr lang="en-US" sz="2800">
                <a:solidFill>
                  <a:srgbClr val="0000FF"/>
                </a:solidFill>
              </a:rPr>
              <a:t>Dưới, tầm, cánh,…</a:t>
            </a:r>
          </a:p>
        </p:txBody>
      </p:sp>
      <p:sp>
        <p:nvSpPr>
          <p:cNvPr id="16406" name="Text Box 22"/>
          <p:cNvSpPr txBox="1">
            <a:spLocks noChangeArrowheads="1"/>
          </p:cNvSpPr>
          <p:nvPr/>
        </p:nvSpPr>
        <p:spPr bwMode="auto">
          <a:xfrm>
            <a:off x="3200400" y="2133600"/>
            <a:ext cx="3200400" cy="946150"/>
          </a:xfrm>
          <a:prstGeom prst="rect">
            <a:avLst/>
          </a:prstGeom>
          <a:noFill/>
          <a:ln w="9525">
            <a:noFill/>
            <a:miter lim="800000"/>
            <a:headEnd/>
            <a:tailEnd/>
          </a:ln>
          <a:effectLst/>
        </p:spPr>
        <p:txBody>
          <a:bodyPr>
            <a:spAutoFit/>
          </a:bodyPr>
          <a:lstStyle/>
          <a:p>
            <a:r>
              <a:rPr lang="en-US" sz="2800">
                <a:solidFill>
                  <a:srgbClr val="0000FF"/>
                </a:solidFill>
              </a:rPr>
              <a:t>Rì rào, rung rinh, thung thăng</a:t>
            </a:r>
          </a:p>
        </p:txBody>
      </p:sp>
      <p:sp>
        <p:nvSpPr>
          <p:cNvPr id="16407" name="Text Box 23"/>
          <p:cNvSpPr txBox="1">
            <a:spLocks noChangeArrowheads="1"/>
          </p:cNvSpPr>
          <p:nvPr/>
        </p:nvSpPr>
        <p:spPr bwMode="auto">
          <a:xfrm>
            <a:off x="5943600" y="2132013"/>
            <a:ext cx="3200400" cy="1373187"/>
          </a:xfrm>
          <a:prstGeom prst="rect">
            <a:avLst/>
          </a:prstGeom>
          <a:noFill/>
          <a:ln w="9525">
            <a:noFill/>
            <a:miter lim="800000"/>
            <a:headEnd/>
            <a:tailEnd/>
          </a:ln>
          <a:effectLst/>
        </p:spPr>
        <p:txBody>
          <a:bodyPr>
            <a:spAutoFit/>
          </a:bodyPr>
          <a:lstStyle/>
          <a:p>
            <a:r>
              <a:rPr lang="en-US" sz="2800">
                <a:solidFill>
                  <a:srgbClr val="0000FF"/>
                </a:solidFill>
              </a:rPr>
              <a:t>Khoai nước, ngược xuôi, cao vút</a:t>
            </a:r>
          </a:p>
        </p:txBody>
      </p:sp>
      <p:pic>
        <p:nvPicPr>
          <p:cNvPr id="16415" name="Picture 31" descr="tuy lip"/>
          <p:cNvPicPr>
            <a:picLocks noChangeAspect="1" noChangeArrowheads="1" noCrop="1"/>
          </p:cNvPicPr>
          <p:nvPr/>
        </p:nvPicPr>
        <p:blipFill>
          <a:blip r:embed="rId2"/>
          <a:srcRect/>
          <a:stretch>
            <a:fillRect/>
          </a:stretch>
        </p:blipFill>
        <p:spPr bwMode="auto">
          <a:xfrm>
            <a:off x="-228600" y="5638800"/>
            <a:ext cx="1524000" cy="1143000"/>
          </a:xfrm>
          <a:prstGeom prst="rect">
            <a:avLst/>
          </a:prstGeom>
          <a:noFill/>
        </p:spPr>
      </p:pic>
      <p:grpSp>
        <p:nvGrpSpPr>
          <p:cNvPr id="16416" name="Group 32"/>
          <p:cNvGrpSpPr>
            <a:grpSpLocks/>
          </p:cNvGrpSpPr>
          <p:nvPr/>
        </p:nvGrpSpPr>
        <p:grpSpPr bwMode="auto">
          <a:xfrm>
            <a:off x="304800" y="0"/>
            <a:ext cx="1447800" cy="2000250"/>
            <a:chOff x="240" y="132"/>
            <a:chExt cx="2352" cy="2412"/>
          </a:xfrm>
        </p:grpSpPr>
        <p:sp>
          <p:nvSpPr>
            <p:cNvPr id="16417" name="Freeform 33"/>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18" name="Freeform 34"/>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19" name="Freeform 35"/>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20" name="Freeform 36"/>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21" name="Freeform 37"/>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22" name="Freeform 38"/>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23" name="Freeform 39"/>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pic>
        <p:nvPicPr>
          <p:cNvPr id="16424" name="Picture 40" descr="tuy lip"/>
          <p:cNvPicPr>
            <a:picLocks noChangeAspect="1" noChangeArrowheads="1" noCrop="1"/>
          </p:cNvPicPr>
          <p:nvPr/>
        </p:nvPicPr>
        <p:blipFill>
          <a:blip r:embed="rId2"/>
          <a:srcRect/>
          <a:stretch>
            <a:fillRect/>
          </a:stretch>
        </p:blipFill>
        <p:spPr bwMode="auto">
          <a:xfrm>
            <a:off x="7696200" y="5695950"/>
            <a:ext cx="1447800" cy="1085850"/>
          </a:xfrm>
          <a:prstGeom prst="rect">
            <a:avLst/>
          </a:prstGeom>
          <a:noFill/>
        </p:spPr>
      </p:pic>
      <p:grpSp>
        <p:nvGrpSpPr>
          <p:cNvPr id="16425" name="Group 41"/>
          <p:cNvGrpSpPr>
            <a:grpSpLocks/>
          </p:cNvGrpSpPr>
          <p:nvPr/>
        </p:nvGrpSpPr>
        <p:grpSpPr bwMode="auto">
          <a:xfrm rot="5400000">
            <a:off x="7092950" y="-374650"/>
            <a:ext cx="1600200" cy="2349500"/>
            <a:chOff x="240" y="132"/>
            <a:chExt cx="2352" cy="2412"/>
          </a:xfrm>
        </p:grpSpPr>
        <p:sp>
          <p:nvSpPr>
            <p:cNvPr id="16426" name="Freeform 42"/>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27" name="Freeform 43"/>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28" name="Freeform 44"/>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29" name="Freeform 45"/>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30" name="Freeform 46"/>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31" name="Freeform 47"/>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6432" name="Freeform 48"/>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405"/>
                                        </p:tgtEl>
                                        <p:attrNameLst>
                                          <p:attrName>style.visibility</p:attrName>
                                        </p:attrNameLst>
                                      </p:cBhvr>
                                      <p:to>
                                        <p:strVal val="visible"/>
                                      </p:to>
                                    </p:set>
                                    <p:animEffect transition="in" filter="fade">
                                      <p:cBhvr>
                                        <p:cTn id="7" dur="2000"/>
                                        <p:tgtEl>
                                          <p:spTgt spid="1640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406"/>
                                        </p:tgtEl>
                                        <p:attrNameLst>
                                          <p:attrName>style.visibility</p:attrName>
                                        </p:attrNameLst>
                                      </p:cBhvr>
                                      <p:to>
                                        <p:strVal val="visible"/>
                                      </p:to>
                                    </p:set>
                                    <p:animEffect transition="in" filter="fade">
                                      <p:cBhvr>
                                        <p:cTn id="12" dur="2000"/>
                                        <p:tgtEl>
                                          <p:spTgt spid="1640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407"/>
                                        </p:tgtEl>
                                        <p:attrNameLst>
                                          <p:attrName>style.visibility</p:attrName>
                                        </p:attrNameLst>
                                      </p:cBhvr>
                                      <p:to>
                                        <p:strVal val="visible"/>
                                      </p:to>
                                    </p:set>
                                    <p:animEffect transition="in" filter="fade">
                                      <p:cBhvr>
                                        <p:cTn id="17" dur="2000"/>
                                        <p:tgtEl>
                                          <p:spTgt spid="16407"/>
                                        </p:tgtEl>
                                      </p:cBhvr>
                                    </p:animEffect>
                                  </p:childTnLst>
                                </p:cTn>
                              </p:par>
                              <p:par>
                                <p:cTn id="18" presetID="4" presetClass="entr" presetSubtype="16" fill="hold" nodeType="withEffect">
                                  <p:stCondLst>
                                    <p:cond delay="0"/>
                                  </p:stCondLst>
                                  <p:childTnLst>
                                    <p:set>
                                      <p:cBhvr>
                                        <p:cTn id="19" dur="1" fill="hold">
                                          <p:stCondLst>
                                            <p:cond delay="0"/>
                                          </p:stCondLst>
                                        </p:cTn>
                                        <p:tgtEl>
                                          <p:spTgt spid="16415"/>
                                        </p:tgtEl>
                                        <p:attrNameLst>
                                          <p:attrName>style.visibility</p:attrName>
                                        </p:attrNameLst>
                                      </p:cBhvr>
                                      <p:to>
                                        <p:strVal val="visible"/>
                                      </p:to>
                                    </p:set>
                                    <p:animEffect transition="in" filter="box(in)">
                                      <p:cBhvr>
                                        <p:cTn id="20" dur="3000"/>
                                        <p:tgtEl>
                                          <p:spTgt spid="16415"/>
                                        </p:tgtEl>
                                      </p:cBhvr>
                                    </p:animEffect>
                                  </p:childTnLst>
                                </p:cTn>
                              </p:par>
                              <p:par>
                                <p:cTn id="21" presetID="4" presetClass="entr" presetSubtype="16" fill="hold" nodeType="withEffect">
                                  <p:stCondLst>
                                    <p:cond delay="0"/>
                                  </p:stCondLst>
                                  <p:childTnLst>
                                    <p:set>
                                      <p:cBhvr>
                                        <p:cTn id="22" dur="1" fill="hold">
                                          <p:stCondLst>
                                            <p:cond delay="0"/>
                                          </p:stCondLst>
                                        </p:cTn>
                                        <p:tgtEl>
                                          <p:spTgt spid="16424"/>
                                        </p:tgtEl>
                                        <p:attrNameLst>
                                          <p:attrName>style.visibility</p:attrName>
                                        </p:attrNameLst>
                                      </p:cBhvr>
                                      <p:to>
                                        <p:strVal val="visible"/>
                                      </p:to>
                                    </p:set>
                                    <p:animEffect transition="in" filter="box(in)">
                                      <p:cBhvr>
                                        <p:cTn id="23" dur="3000"/>
                                        <p:tgtEl>
                                          <p:spTgt spid="164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5" grpId="0"/>
      <p:bldP spid="16406" grpId="0"/>
      <p:bldP spid="1640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4267200"/>
            <a:ext cx="8229600" cy="715963"/>
          </a:xfrm>
        </p:spPr>
        <p:txBody>
          <a:bodyPr/>
          <a:lstStyle/>
          <a:p>
            <a:r>
              <a:rPr lang="en-US" sz="3200" b="1" u="sng">
                <a:solidFill>
                  <a:srgbClr val="FF0066"/>
                </a:solidFill>
              </a:rPr>
              <a:t>Bài 4:</a:t>
            </a:r>
            <a:r>
              <a:rPr lang="en-US" sz="3200" b="1">
                <a:solidFill>
                  <a:srgbClr val="FF0066"/>
                </a:solidFill>
              </a:rPr>
              <a:t> Tìm trong đoạn văn trên</a:t>
            </a:r>
          </a:p>
        </p:txBody>
      </p:sp>
      <p:sp>
        <p:nvSpPr>
          <p:cNvPr id="18449" name="Text Box 17"/>
          <p:cNvSpPr txBox="1">
            <a:spLocks noChangeArrowheads="1"/>
          </p:cNvSpPr>
          <p:nvPr/>
        </p:nvSpPr>
        <p:spPr bwMode="auto">
          <a:xfrm>
            <a:off x="990600" y="5486400"/>
            <a:ext cx="3810000" cy="519113"/>
          </a:xfrm>
          <a:prstGeom prst="rect">
            <a:avLst/>
          </a:prstGeom>
          <a:noFill/>
          <a:ln w="9525">
            <a:noFill/>
            <a:miter lim="800000"/>
            <a:headEnd/>
            <a:tailEnd/>
          </a:ln>
          <a:effectLst/>
        </p:spPr>
        <p:txBody>
          <a:bodyPr>
            <a:spAutoFit/>
          </a:bodyPr>
          <a:lstStyle/>
          <a:p>
            <a:r>
              <a:rPr lang="en-US" sz="2800">
                <a:solidFill>
                  <a:srgbClr val="0000FF"/>
                </a:solidFill>
              </a:rPr>
              <a:t>Chú, chồn chuồn, tre</a:t>
            </a:r>
          </a:p>
        </p:txBody>
      </p:sp>
      <p:sp>
        <p:nvSpPr>
          <p:cNvPr id="18451" name="Text Box 19"/>
          <p:cNvSpPr txBox="1">
            <a:spLocks noChangeArrowheads="1"/>
          </p:cNvSpPr>
          <p:nvPr/>
        </p:nvSpPr>
        <p:spPr bwMode="auto">
          <a:xfrm>
            <a:off x="4800600" y="5457825"/>
            <a:ext cx="3200400" cy="519113"/>
          </a:xfrm>
          <a:prstGeom prst="rect">
            <a:avLst/>
          </a:prstGeom>
          <a:noFill/>
          <a:ln w="9525">
            <a:noFill/>
            <a:miter lim="800000"/>
            <a:headEnd/>
            <a:tailEnd/>
          </a:ln>
          <a:effectLst/>
        </p:spPr>
        <p:txBody>
          <a:bodyPr>
            <a:spAutoFit/>
          </a:bodyPr>
          <a:lstStyle/>
          <a:p>
            <a:r>
              <a:rPr lang="en-US" sz="2800">
                <a:solidFill>
                  <a:srgbClr val="0000FF"/>
                </a:solidFill>
              </a:rPr>
              <a:t>Hiện ra, gặm, bay</a:t>
            </a:r>
          </a:p>
        </p:txBody>
      </p:sp>
      <p:graphicFrame>
        <p:nvGraphicFramePr>
          <p:cNvPr id="18474" name="Group 42"/>
          <p:cNvGraphicFramePr>
            <a:graphicFrameLocks noGrp="1"/>
          </p:cNvGraphicFramePr>
          <p:nvPr>
            <p:ph type="tbl" idx="1"/>
          </p:nvPr>
        </p:nvGraphicFramePr>
        <p:xfrm>
          <a:off x="914400" y="4876800"/>
          <a:ext cx="7086600" cy="1127760"/>
        </p:xfrm>
        <a:graphic>
          <a:graphicData uri="http://schemas.openxmlformats.org/drawingml/2006/table">
            <a:tbl>
              <a:tblPr/>
              <a:tblGrid>
                <a:gridCol w="3543300"/>
                <a:gridCol w="3543300"/>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FF0066"/>
                          </a:solidFill>
                          <a:effectLst/>
                          <a:latin typeface="Arial" pitchFamily="34" charset="0"/>
                        </a:rPr>
                        <a:t>3 danh từ</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FF0066"/>
                          </a:solidFill>
                          <a:effectLst/>
                          <a:latin typeface="Arial" pitchFamily="34" charset="0"/>
                        </a:rPr>
                        <a:t>3 động từ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75" name="Rectangle 43"/>
          <p:cNvSpPr>
            <a:spLocks noChangeArrowheads="1"/>
          </p:cNvSpPr>
          <p:nvPr/>
        </p:nvSpPr>
        <p:spPr bwMode="auto">
          <a:xfrm>
            <a:off x="838200" y="941388"/>
            <a:ext cx="8153400" cy="3508375"/>
          </a:xfrm>
          <a:prstGeom prst="rect">
            <a:avLst/>
          </a:prstGeom>
          <a:noFill/>
          <a:ln w="9525">
            <a:noFill/>
            <a:miter lim="800000"/>
            <a:headEnd/>
            <a:tailEnd/>
          </a:ln>
          <a:effectLst/>
        </p:spPr>
        <p:txBody>
          <a:bodyPr>
            <a:spAutoFit/>
          </a:bodyPr>
          <a:lstStyle/>
          <a:p>
            <a:r>
              <a:rPr lang="en-US" sz="2800" b="1">
                <a:solidFill>
                  <a:srgbClr val="0000FF"/>
                </a:solidFill>
              </a:rPr>
              <a:t>Dưới tầm cánh chú chuồn chuồn bây giờ là lũy tre xanh rì rào trong gió, là bờ ao với những khóm khoai nước rung rinh. Rồi những cảnh tuyệt đẹp của đất nước hiện ra : cánh đồng với những đàn trâu thung thăng gặm cỏ ; dòng sông với những đoàn thuyền ngược xuôi. Còn trên tầng cao là đàn có đang bay, là trời xanh trong và cao vút.</a:t>
            </a:r>
          </a:p>
        </p:txBody>
      </p:sp>
      <p:pic>
        <p:nvPicPr>
          <p:cNvPr id="18480" name="Picture 48" descr="tuy lip"/>
          <p:cNvPicPr>
            <a:picLocks noChangeAspect="1" noChangeArrowheads="1" noCrop="1"/>
          </p:cNvPicPr>
          <p:nvPr/>
        </p:nvPicPr>
        <p:blipFill>
          <a:blip r:embed="rId2"/>
          <a:srcRect/>
          <a:stretch>
            <a:fillRect/>
          </a:stretch>
        </p:blipFill>
        <p:spPr bwMode="auto">
          <a:xfrm>
            <a:off x="-228600" y="5638800"/>
            <a:ext cx="1524000" cy="1143000"/>
          </a:xfrm>
          <a:prstGeom prst="rect">
            <a:avLst/>
          </a:prstGeom>
          <a:noFill/>
        </p:spPr>
      </p:pic>
      <p:grpSp>
        <p:nvGrpSpPr>
          <p:cNvPr id="18481" name="Group 49"/>
          <p:cNvGrpSpPr>
            <a:grpSpLocks/>
          </p:cNvGrpSpPr>
          <p:nvPr/>
        </p:nvGrpSpPr>
        <p:grpSpPr bwMode="auto">
          <a:xfrm>
            <a:off x="304800" y="0"/>
            <a:ext cx="1447800" cy="2000250"/>
            <a:chOff x="240" y="132"/>
            <a:chExt cx="2352" cy="2412"/>
          </a:xfrm>
        </p:grpSpPr>
        <p:sp>
          <p:nvSpPr>
            <p:cNvPr id="18482" name="Freeform 50"/>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83" name="Freeform 51"/>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84" name="Freeform 52"/>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85" name="Freeform 53"/>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86" name="Freeform 54"/>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87" name="Freeform 55"/>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88" name="Freeform 56"/>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pic>
        <p:nvPicPr>
          <p:cNvPr id="18489" name="Picture 57" descr="tuy lip"/>
          <p:cNvPicPr>
            <a:picLocks noChangeAspect="1" noChangeArrowheads="1" noCrop="1"/>
          </p:cNvPicPr>
          <p:nvPr/>
        </p:nvPicPr>
        <p:blipFill>
          <a:blip r:embed="rId2"/>
          <a:srcRect/>
          <a:stretch>
            <a:fillRect/>
          </a:stretch>
        </p:blipFill>
        <p:spPr bwMode="auto">
          <a:xfrm>
            <a:off x="7696200" y="5695950"/>
            <a:ext cx="1447800" cy="1085850"/>
          </a:xfrm>
          <a:prstGeom prst="rect">
            <a:avLst/>
          </a:prstGeom>
          <a:noFill/>
        </p:spPr>
      </p:pic>
      <p:grpSp>
        <p:nvGrpSpPr>
          <p:cNvPr id="18490" name="Group 58"/>
          <p:cNvGrpSpPr>
            <a:grpSpLocks/>
          </p:cNvGrpSpPr>
          <p:nvPr/>
        </p:nvGrpSpPr>
        <p:grpSpPr bwMode="auto">
          <a:xfrm rot="5400000">
            <a:off x="7092950" y="-374650"/>
            <a:ext cx="1600200" cy="2349500"/>
            <a:chOff x="240" y="132"/>
            <a:chExt cx="2352" cy="2412"/>
          </a:xfrm>
        </p:grpSpPr>
        <p:sp>
          <p:nvSpPr>
            <p:cNvPr id="18491" name="Freeform 59"/>
            <p:cNvSpPr>
              <a:spLocks/>
            </p:cNvSpPr>
            <p:nvPr/>
          </p:nvSpPr>
          <p:spPr bwMode="auto">
            <a:xfrm rot="-3872960">
              <a:off x="404" y="144"/>
              <a:ext cx="228" cy="459"/>
            </a:xfrm>
            <a:custGeom>
              <a:avLst/>
              <a:gdLst/>
              <a:ahLst/>
              <a:cxnLst>
                <a:cxn ang="0">
                  <a:pos x="93" y="749"/>
                </a:cxn>
                <a:cxn ang="0">
                  <a:pos x="95" y="666"/>
                </a:cxn>
                <a:cxn ang="0">
                  <a:pos x="76" y="622"/>
                </a:cxn>
                <a:cxn ang="0">
                  <a:pos x="51" y="580"/>
                </a:cxn>
                <a:cxn ang="0">
                  <a:pos x="23" y="535"/>
                </a:cxn>
                <a:cxn ang="0">
                  <a:pos x="2" y="447"/>
                </a:cxn>
                <a:cxn ang="0">
                  <a:pos x="15" y="396"/>
                </a:cxn>
                <a:cxn ang="0">
                  <a:pos x="38" y="356"/>
                </a:cxn>
                <a:cxn ang="0">
                  <a:pos x="53" y="382"/>
                </a:cxn>
                <a:cxn ang="0">
                  <a:pos x="74" y="428"/>
                </a:cxn>
                <a:cxn ang="0">
                  <a:pos x="122" y="417"/>
                </a:cxn>
                <a:cxn ang="0">
                  <a:pos x="110" y="352"/>
                </a:cxn>
                <a:cxn ang="0">
                  <a:pos x="74" y="291"/>
                </a:cxn>
                <a:cxn ang="0">
                  <a:pos x="63" y="227"/>
                </a:cxn>
                <a:cxn ang="0">
                  <a:pos x="120" y="225"/>
                </a:cxn>
                <a:cxn ang="0">
                  <a:pos x="154" y="286"/>
                </a:cxn>
                <a:cxn ang="0">
                  <a:pos x="182" y="278"/>
                </a:cxn>
                <a:cxn ang="0">
                  <a:pos x="165" y="221"/>
                </a:cxn>
                <a:cxn ang="0">
                  <a:pos x="152" y="187"/>
                </a:cxn>
                <a:cxn ang="0">
                  <a:pos x="139" y="145"/>
                </a:cxn>
                <a:cxn ang="0">
                  <a:pos x="123" y="73"/>
                </a:cxn>
                <a:cxn ang="0">
                  <a:pos x="186" y="71"/>
                </a:cxn>
                <a:cxn ang="0">
                  <a:pos x="203" y="124"/>
                </a:cxn>
                <a:cxn ang="0">
                  <a:pos x="217" y="185"/>
                </a:cxn>
                <a:cxn ang="0">
                  <a:pos x="228" y="194"/>
                </a:cxn>
                <a:cxn ang="0">
                  <a:pos x="228" y="33"/>
                </a:cxn>
                <a:cxn ang="0">
                  <a:pos x="274" y="0"/>
                </a:cxn>
                <a:cxn ang="0">
                  <a:pos x="302" y="50"/>
                </a:cxn>
                <a:cxn ang="0">
                  <a:pos x="285" y="101"/>
                </a:cxn>
                <a:cxn ang="0">
                  <a:pos x="376" y="109"/>
                </a:cxn>
                <a:cxn ang="0">
                  <a:pos x="352" y="143"/>
                </a:cxn>
                <a:cxn ang="0">
                  <a:pos x="283" y="194"/>
                </a:cxn>
                <a:cxn ang="0">
                  <a:pos x="403" y="221"/>
                </a:cxn>
                <a:cxn ang="0">
                  <a:pos x="405" y="259"/>
                </a:cxn>
                <a:cxn ang="0">
                  <a:pos x="289" y="312"/>
                </a:cxn>
                <a:cxn ang="0">
                  <a:pos x="289" y="360"/>
                </a:cxn>
                <a:cxn ang="0">
                  <a:pos x="390" y="329"/>
                </a:cxn>
                <a:cxn ang="0">
                  <a:pos x="456" y="373"/>
                </a:cxn>
                <a:cxn ang="0">
                  <a:pos x="431" y="422"/>
                </a:cxn>
                <a:cxn ang="0">
                  <a:pos x="274" y="455"/>
                </a:cxn>
                <a:cxn ang="0">
                  <a:pos x="315" y="478"/>
                </a:cxn>
                <a:cxn ang="0">
                  <a:pos x="384" y="500"/>
                </a:cxn>
                <a:cxn ang="0">
                  <a:pos x="371" y="550"/>
                </a:cxn>
                <a:cxn ang="0">
                  <a:pos x="346" y="599"/>
                </a:cxn>
                <a:cxn ang="0">
                  <a:pos x="314" y="645"/>
                </a:cxn>
                <a:cxn ang="0">
                  <a:pos x="255" y="679"/>
                </a:cxn>
                <a:cxn ang="0">
                  <a:pos x="171" y="728"/>
                </a:cxn>
                <a:cxn ang="0">
                  <a:pos x="344" y="517"/>
                </a:cxn>
                <a:cxn ang="0">
                  <a:pos x="380" y="244"/>
                </a:cxn>
                <a:cxn ang="0">
                  <a:pos x="249" y="181"/>
                </a:cxn>
                <a:cxn ang="0">
                  <a:pos x="184" y="459"/>
                </a:cxn>
                <a:cxn ang="0">
                  <a:pos x="142" y="679"/>
                </a:cxn>
                <a:cxn ang="0">
                  <a:pos x="129" y="749"/>
                </a:cxn>
                <a:cxn ang="0">
                  <a:pos x="114" y="789"/>
                </a:cxn>
                <a:cxn ang="0">
                  <a:pos x="93" y="823"/>
                </a:cxn>
                <a:cxn ang="0">
                  <a:pos x="66" y="860"/>
                </a:cxn>
                <a:cxn ang="0">
                  <a:pos x="28" y="909"/>
                </a:cxn>
                <a:cxn ang="0">
                  <a:pos x="78" y="780"/>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lnTo>
                    <a:pt x="78" y="780"/>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92" name="Freeform 60"/>
            <p:cNvSpPr>
              <a:spLocks/>
            </p:cNvSpPr>
            <p:nvPr/>
          </p:nvSpPr>
          <p:spPr bwMode="auto">
            <a:xfrm rot="1411064">
              <a:off x="338" y="480"/>
              <a:ext cx="286" cy="407"/>
            </a:xfrm>
            <a:custGeom>
              <a:avLst/>
              <a:gdLst/>
              <a:ahLst/>
              <a:cxnLst>
                <a:cxn ang="0">
                  <a:pos x="456" y="144"/>
                </a:cxn>
                <a:cxn ang="0">
                  <a:pos x="432" y="222"/>
                </a:cxn>
                <a:cxn ang="0">
                  <a:pos x="437" y="270"/>
                </a:cxn>
                <a:cxn ang="0">
                  <a:pos x="451" y="315"/>
                </a:cxn>
                <a:cxn ang="0">
                  <a:pos x="464" y="368"/>
                </a:cxn>
                <a:cxn ang="0">
                  <a:pos x="462" y="458"/>
                </a:cxn>
                <a:cxn ang="0">
                  <a:pos x="435" y="503"/>
                </a:cxn>
                <a:cxn ang="0">
                  <a:pos x="401" y="538"/>
                </a:cxn>
                <a:cxn ang="0">
                  <a:pos x="395" y="507"/>
                </a:cxn>
                <a:cxn ang="0">
                  <a:pos x="388" y="458"/>
                </a:cxn>
                <a:cxn ang="0">
                  <a:pos x="338" y="454"/>
                </a:cxn>
                <a:cxn ang="0">
                  <a:pos x="331" y="521"/>
                </a:cxn>
                <a:cxn ang="0">
                  <a:pos x="348" y="587"/>
                </a:cxn>
                <a:cxn ang="0">
                  <a:pos x="342" y="654"/>
                </a:cxn>
                <a:cxn ang="0">
                  <a:pos x="285" y="640"/>
                </a:cxn>
                <a:cxn ang="0">
                  <a:pos x="270" y="572"/>
                </a:cxn>
                <a:cxn ang="0">
                  <a:pos x="240" y="570"/>
                </a:cxn>
                <a:cxn ang="0">
                  <a:pos x="241" y="631"/>
                </a:cxn>
                <a:cxn ang="0">
                  <a:pos x="245" y="667"/>
                </a:cxn>
                <a:cxn ang="0">
                  <a:pos x="247" y="711"/>
                </a:cxn>
                <a:cxn ang="0">
                  <a:pos x="241" y="785"/>
                </a:cxn>
                <a:cxn ang="0">
                  <a:pos x="183" y="770"/>
                </a:cxn>
                <a:cxn ang="0">
                  <a:pos x="179" y="713"/>
                </a:cxn>
                <a:cxn ang="0">
                  <a:pos x="184" y="652"/>
                </a:cxn>
                <a:cxn ang="0">
                  <a:pos x="175" y="638"/>
                </a:cxn>
                <a:cxn ang="0">
                  <a:pos x="129" y="796"/>
                </a:cxn>
                <a:cxn ang="0">
                  <a:pos x="78" y="813"/>
                </a:cxn>
                <a:cxn ang="0">
                  <a:pos x="63" y="758"/>
                </a:cxn>
                <a:cxn ang="0">
                  <a:pos x="93" y="713"/>
                </a:cxn>
                <a:cxn ang="0">
                  <a:pos x="8" y="680"/>
                </a:cxn>
                <a:cxn ang="0">
                  <a:pos x="42" y="654"/>
                </a:cxn>
                <a:cxn ang="0">
                  <a:pos x="122" y="625"/>
                </a:cxn>
                <a:cxn ang="0">
                  <a:pos x="13" y="566"/>
                </a:cxn>
                <a:cxn ang="0">
                  <a:pos x="23" y="528"/>
                </a:cxn>
                <a:cxn ang="0">
                  <a:pos x="146" y="509"/>
                </a:cxn>
                <a:cxn ang="0">
                  <a:pos x="160" y="464"/>
                </a:cxn>
                <a:cxn ang="0">
                  <a:pos x="57" y="465"/>
                </a:cxn>
                <a:cxn ang="0">
                  <a:pos x="4" y="405"/>
                </a:cxn>
                <a:cxn ang="0">
                  <a:pos x="42" y="365"/>
                </a:cxn>
                <a:cxn ang="0">
                  <a:pos x="202" y="376"/>
                </a:cxn>
                <a:cxn ang="0">
                  <a:pos x="169" y="344"/>
                </a:cxn>
                <a:cxn ang="0">
                  <a:pos x="108" y="302"/>
                </a:cxn>
                <a:cxn ang="0">
                  <a:pos x="135" y="258"/>
                </a:cxn>
                <a:cxn ang="0">
                  <a:pos x="171" y="216"/>
                </a:cxn>
                <a:cxn ang="0">
                  <a:pos x="217" y="184"/>
                </a:cxn>
                <a:cxn ang="0">
                  <a:pos x="281" y="165"/>
                </a:cxn>
                <a:cxn ang="0">
                  <a:pos x="376" y="140"/>
                </a:cxn>
                <a:cxn ang="0">
                  <a:pos x="152" y="296"/>
                </a:cxn>
                <a:cxn ang="0">
                  <a:pos x="42" y="549"/>
                </a:cxn>
                <a:cxn ang="0">
                  <a:pos x="150" y="646"/>
                </a:cxn>
                <a:cxn ang="0">
                  <a:pos x="289" y="399"/>
                </a:cxn>
                <a:cxn ang="0">
                  <a:pos x="390" y="197"/>
                </a:cxn>
                <a:cxn ang="0">
                  <a:pos x="422" y="131"/>
                </a:cxn>
                <a:cxn ang="0">
                  <a:pos x="447" y="99"/>
                </a:cxn>
                <a:cxn ang="0">
                  <a:pos x="477" y="72"/>
                </a:cxn>
                <a:cxn ang="0">
                  <a:pos x="513" y="43"/>
                </a:cxn>
                <a:cxn ang="0">
                  <a:pos x="563" y="7"/>
                </a:cxn>
                <a:cxn ang="0">
                  <a:pos x="479" y="118"/>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lnTo>
                    <a:pt x="479" y="11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93" name="Freeform 61"/>
            <p:cNvSpPr>
              <a:spLocks/>
            </p:cNvSpPr>
            <p:nvPr/>
          </p:nvSpPr>
          <p:spPr bwMode="auto">
            <a:xfrm>
              <a:off x="240" y="480"/>
              <a:ext cx="432" cy="2064"/>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94" name="Freeform 62"/>
            <p:cNvSpPr>
              <a:spLocks/>
            </p:cNvSpPr>
            <p:nvPr/>
          </p:nvSpPr>
          <p:spPr bwMode="auto">
            <a:xfrm rot="-4460609">
              <a:off x="506" y="250"/>
              <a:ext cx="466" cy="230"/>
            </a:xfrm>
            <a:custGeom>
              <a:avLst/>
              <a:gdLst/>
              <a:ahLst/>
              <a:cxnLst>
                <a:cxn ang="0">
                  <a:pos x="184" y="311"/>
                </a:cxn>
                <a:cxn ang="0">
                  <a:pos x="256" y="273"/>
                </a:cxn>
                <a:cxn ang="0">
                  <a:pos x="287" y="234"/>
                </a:cxn>
                <a:cxn ang="0">
                  <a:pos x="309" y="194"/>
                </a:cxn>
                <a:cxn ang="0">
                  <a:pos x="336" y="146"/>
                </a:cxn>
                <a:cxn ang="0">
                  <a:pos x="401" y="83"/>
                </a:cxn>
                <a:cxn ang="0">
                  <a:pos x="452" y="70"/>
                </a:cxn>
                <a:cxn ang="0">
                  <a:pos x="500" y="70"/>
                </a:cxn>
                <a:cxn ang="0">
                  <a:pos x="482" y="95"/>
                </a:cxn>
                <a:cxn ang="0">
                  <a:pos x="454" y="137"/>
                </a:cxn>
                <a:cxn ang="0">
                  <a:pos x="486" y="173"/>
                </a:cxn>
                <a:cxn ang="0">
                  <a:pos x="538" y="131"/>
                </a:cxn>
                <a:cxn ang="0">
                  <a:pos x="572" y="70"/>
                </a:cxn>
                <a:cxn ang="0">
                  <a:pos x="623" y="28"/>
                </a:cxn>
                <a:cxn ang="0">
                  <a:pos x="654" y="78"/>
                </a:cxn>
                <a:cxn ang="0">
                  <a:pos x="617" y="137"/>
                </a:cxn>
                <a:cxn ang="0">
                  <a:pos x="638" y="157"/>
                </a:cxn>
                <a:cxn ang="0">
                  <a:pos x="678" y="114"/>
                </a:cxn>
                <a:cxn ang="0">
                  <a:pos x="703" y="87"/>
                </a:cxn>
                <a:cxn ang="0">
                  <a:pos x="732" y="53"/>
                </a:cxn>
                <a:cxn ang="0">
                  <a:pos x="787" y="5"/>
                </a:cxn>
                <a:cxn ang="0">
                  <a:pos x="819" y="59"/>
                </a:cxn>
                <a:cxn ang="0">
                  <a:pos x="781" y="100"/>
                </a:cxn>
                <a:cxn ang="0">
                  <a:pos x="733" y="140"/>
                </a:cxn>
                <a:cxn ang="0">
                  <a:pos x="732" y="156"/>
                </a:cxn>
                <a:cxn ang="0">
                  <a:pos x="874" y="76"/>
                </a:cxn>
                <a:cxn ang="0">
                  <a:pos x="924" y="99"/>
                </a:cxn>
                <a:cxn ang="0">
                  <a:pos x="895" y="148"/>
                </a:cxn>
                <a:cxn ang="0">
                  <a:pos x="842" y="161"/>
                </a:cxn>
                <a:cxn ang="0">
                  <a:pos x="880" y="243"/>
                </a:cxn>
                <a:cxn ang="0">
                  <a:pos x="838" y="239"/>
                </a:cxn>
                <a:cxn ang="0">
                  <a:pos x="760" y="203"/>
                </a:cxn>
                <a:cxn ang="0">
                  <a:pos x="796" y="321"/>
                </a:cxn>
                <a:cxn ang="0">
                  <a:pos x="764" y="342"/>
                </a:cxn>
                <a:cxn ang="0">
                  <a:pos x="661" y="268"/>
                </a:cxn>
                <a:cxn ang="0">
                  <a:pos x="619" y="291"/>
                </a:cxn>
                <a:cxn ang="0">
                  <a:pos x="695" y="363"/>
                </a:cxn>
                <a:cxn ang="0">
                  <a:pos x="692" y="443"/>
                </a:cxn>
                <a:cxn ang="0">
                  <a:pos x="635" y="445"/>
                </a:cxn>
                <a:cxn ang="0">
                  <a:pos x="530" y="325"/>
                </a:cxn>
                <a:cxn ang="0">
                  <a:pos x="530" y="370"/>
                </a:cxn>
                <a:cxn ang="0">
                  <a:pos x="543" y="445"/>
                </a:cxn>
                <a:cxn ang="0">
                  <a:pos x="494" y="456"/>
                </a:cxn>
                <a:cxn ang="0">
                  <a:pos x="439" y="460"/>
                </a:cxn>
                <a:cxn ang="0">
                  <a:pos x="384" y="452"/>
                </a:cxn>
                <a:cxn ang="0">
                  <a:pos x="325" y="418"/>
                </a:cxn>
                <a:cxn ang="0">
                  <a:pos x="241" y="370"/>
                </a:cxn>
                <a:cxn ang="0">
                  <a:pos x="509" y="416"/>
                </a:cxn>
                <a:cxn ang="0">
                  <a:pos x="764" y="311"/>
                </a:cxn>
                <a:cxn ang="0">
                  <a:pos x="754" y="167"/>
                </a:cxn>
                <a:cxn ang="0">
                  <a:pos x="482" y="249"/>
                </a:cxn>
                <a:cxn ang="0">
                  <a:pos x="270" y="321"/>
                </a:cxn>
                <a:cxn ang="0">
                  <a:pos x="201" y="344"/>
                </a:cxn>
                <a:cxn ang="0">
                  <a:pos x="159" y="349"/>
                </a:cxn>
                <a:cxn ang="0">
                  <a:pos x="119" y="348"/>
                </a:cxn>
                <a:cxn ang="0">
                  <a:pos x="74" y="344"/>
                </a:cxn>
                <a:cxn ang="0">
                  <a:pos x="13" y="334"/>
                </a:cxn>
                <a:cxn ang="0">
                  <a:pos x="150" y="313"/>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lnTo>
                    <a:pt x="150" y="313"/>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95" name="Freeform 63"/>
            <p:cNvSpPr>
              <a:spLocks/>
            </p:cNvSpPr>
            <p:nvPr/>
          </p:nvSpPr>
          <p:spPr bwMode="auto">
            <a:xfrm>
              <a:off x="672" y="432"/>
              <a:ext cx="465" cy="230"/>
            </a:xfrm>
            <a:custGeom>
              <a:avLst/>
              <a:gdLst/>
              <a:ahLst/>
              <a:cxnLst>
                <a:cxn ang="0">
                  <a:pos x="184" y="312"/>
                </a:cxn>
                <a:cxn ang="0">
                  <a:pos x="256" y="274"/>
                </a:cxn>
                <a:cxn ang="0">
                  <a:pos x="285" y="234"/>
                </a:cxn>
                <a:cxn ang="0">
                  <a:pos x="309" y="194"/>
                </a:cxn>
                <a:cxn ang="0">
                  <a:pos x="336" y="146"/>
                </a:cxn>
                <a:cxn ang="0">
                  <a:pos x="401" y="84"/>
                </a:cxn>
                <a:cxn ang="0">
                  <a:pos x="450" y="72"/>
                </a:cxn>
                <a:cxn ang="0">
                  <a:pos x="498" y="70"/>
                </a:cxn>
                <a:cxn ang="0">
                  <a:pos x="482" y="97"/>
                </a:cxn>
                <a:cxn ang="0">
                  <a:pos x="454" y="137"/>
                </a:cxn>
                <a:cxn ang="0">
                  <a:pos x="484" y="173"/>
                </a:cxn>
                <a:cxn ang="0">
                  <a:pos x="538" y="133"/>
                </a:cxn>
                <a:cxn ang="0">
                  <a:pos x="572" y="72"/>
                </a:cxn>
                <a:cxn ang="0">
                  <a:pos x="623" y="29"/>
                </a:cxn>
                <a:cxn ang="0">
                  <a:pos x="654" y="78"/>
                </a:cxn>
                <a:cxn ang="0">
                  <a:pos x="616" y="137"/>
                </a:cxn>
                <a:cxn ang="0">
                  <a:pos x="636" y="160"/>
                </a:cxn>
                <a:cxn ang="0">
                  <a:pos x="678" y="114"/>
                </a:cxn>
                <a:cxn ang="0">
                  <a:pos x="701" y="88"/>
                </a:cxn>
                <a:cxn ang="0">
                  <a:pos x="730" y="55"/>
                </a:cxn>
                <a:cxn ang="0">
                  <a:pos x="787" y="6"/>
                </a:cxn>
                <a:cxn ang="0">
                  <a:pos x="817" y="59"/>
                </a:cxn>
                <a:cxn ang="0">
                  <a:pos x="781" y="101"/>
                </a:cxn>
                <a:cxn ang="0">
                  <a:pos x="733" y="143"/>
                </a:cxn>
                <a:cxn ang="0">
                  <a:pos x="732" y="156"/>
                </a:cxn>
                <a:cxn ang="0">
                  <a:pos x="874" y="76"/>
                </a:cxn>
                <a:cxn ang="0">
                  <a:pos x="924" y="99"/>
                </a:cxn>
                <a:cxn ang="0">
                  <a:pos x="895" y="150"/>
                </a:cxn>
                <a:cxn ang="0">
                  <a:pos x="842" y="162"/>
                </a:cxn>
                <a:cxn ang="0">
                  <a:pos x="880" y="243"/>
                </a:cxn>
                <a:cxn ang="0">
                  <a:pos x="836" y="240"/>
                </a:cxn>
                <a:cxn ang="0">
                  <a:pos x="760" y="204"/>
                </a:cxn>
                <a:cxn ang="0">
                  <a:pos x="794" y="321"/>
                </a:cxn>
                <a:cxn ang="0">
                  <a:pos x="764" y="342"/>
                </a:cxn>
                <a:cxn ang="0">
                  <a:pos x="661" y="268"/>
                </a:cxn>
                <a:cxn ang="0">
                  <a:pos x="619" y="291"/>
                </a:cxn>
                <a:cxn ang="0">
                  <a:pos x="694" y="363"/>
                </a:cxn>
                <a:cxn ang="0">
                  <a:pos x="690" y="443"/>
                </a:cxn>
                <a:cxn ang="0">
                  <a:pos x="635" y="445"/>
                </a:cxn>
                <a:cxn ang="0">
                  <a:pos x="528" y="325"/>
                </a:cxn>
                <a:cxn ang="0">
                  <a:pos x="528" y="373"/>
                </a:cxn>
                <a:cxn ang="0">
                  <a:pos x="541" y="445"/>
                </a:cxn>
                <a:cxn ang="0">
                  <a:pos x="494" y="456"/>
                </a:cxn>
                <a:cxn ang="0">
                  <a:pos x="439" y="460"/>
                </a:cxn>
                <a:cxn ang="0">
                  <a:pos x="384" y="453"/>
                </a:cxn>
                <a:cxn ang="0">
                  <a:pos x="323" y="418"/>
                </a:cxn>
                <a:cxn ang="0">
                  <a:pos x="239" y="371"/>
                </a:cxn>
                <a:cxn ang="0">
                  <a:pos x="509" y="418"/>
                </a:cxn>
                <a:cxn ang="0">
                  <a:pos x="764" y="314"/>
                </a:cxn>
                <a:cxn ang="0">
                  <a:pos x="754" y="167"/>
                </a:cxn>
                <a:cxn ang="0">
                  <a:pos x="481" y="249"/>
                </a:cxn>
                <a:cxn ang="0">
                  <a:pos x="268" y="321"/>
                </a:cxn>
                <a:cxn ang="0">
                  <a:pos x="201" y="344"/>
                </a:cxn>
                <a:cxn ang="0">
                  <a:pos x="159" y="352"/>
                </a:cxn>
                <a:cxn ang="0">
                  <a:pos x="117" y="350"/>
                </a:cxn>
                <a:cxn ang="0">
                  <a:pos x="74" y="344"/>
                </a:cxn>
                <a:cxn ang="0">
                  <a:pos x="13" y="335"/>
                </a:cxn>
                <a:cxn ang="0">
                  <a:pos x="148" y="316"/>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lnTo>
                    <a:pt x="148"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96" name="Freeform 64"/>
            <p:cNvSpPr>
              <a:spLocks/>
            </p:cNvSpPr>
            <p:nvPr/>
          </p:nvSpPr>
          <p:spPr bwMode="auto">
            <a:xfrm rot="4272610">
              <a:off x="555" y="672"/>
              <a:ext cx="464" cy="230"/>
            </a:xfrm>
            <a:custGeom>
              <a:avLst/>
              <a:gdLst/>
              <a:ahLst/>
              <a:cxnLst>
                <a:cxn ang="0">
                  <a:pos x="185" y="314"/>
                </a:cxn>
                <a:cxn ang="0">
                  <a:pos x="255" y="274"/>
                </a:cxn>
                <a:cxn ang="0">
                  <a:pos x="285" y="236"/>
                </a:cxn>
                <a:cxn ang="0">
                  <a:pos x="310" y="194"/>
                </a:cxn>
                <a:cxn ang="0">
                  <a:pos x="337" y="147"/>
                </a:cxn>
                <a:cxn ang="0">
                  <a:pos x="400" y="84"/>
                </a:cxn>
                <a:cxn ang="0">
                  <a:pos x="451" y="73"/>
                </a:cxn>
                <a:cxn ang="0">
                  <a:pos x="498" y="73"/>
                </a:cxn>
                <a:cxn ang="0">
                  <a:pos x="481" y="97"/>
                </a:cxn>
                <a:cxn ang="0">
                  <a:pos x="453" y="137"/>
                </a:cxn>
                <a:cxn ang="0">
                  <a:pos x="485" y="173"/>
                </a:cxn>
                <a:cxn ang="0">
                  <a:pos x="536" y="134"/>
                </a:cxn>
                <a:cxn ang="0">
                  <a:pos x="571" y="73"/>
                </a:cxn>
                <a:cxn ang="0">
                  <a:pos x="622" y="29"/>
                </a:cxn>
                <a:cxn ang="0">
                  <a:pos x="654" y="78"/>
                </a:cxn>
                <a:cxn ang="0">
                  <a:pos x="616" y="137"/>
                </a:cxn>
                <a:cxn ang="0">
                  <a:pos x="637" y="160"/>
                </a:cxn>
                <a:cxn ang="0">
                  <a:pos x="677" y="115"/>
                </a:cxn>
                <a:cxn ang="0">
                  <a:pos x="702" y="88"/>
                </a:cxn>
                <a:cxn ang="0">
                  <a:pos x="730" y="56"/>
                </a:cxn>
                <a:cxn ang="0">
                  <a:pos x="787" y="6"/>
                </a:cxn>
                <a:cxn ang="0">
                  <a:pos x="818" y="59"/>
                </a:cxn>
                <a:cxn ang="0">
                  <a:pos x="780" y="101"/>
                </a:cxn>
                <a:cxn ang="0">
                  <a:pos x="732" y="143"/>
                </a:cxn>
                <a:cxn ang="0">
                  <a:pos x="730" y="158"/>
                </a:cxn>
                <a:cxn ang="0">
                  <a:pos x="873" y="78"/>
                </a:cxn>
                <a:cxn ang="0">
                  <a:pos x="922" y="101"/>
                </a:cxn>
                <a:cxn ang="0">
                  <a:pos x="894" y="151"/>
                </a:cxn>
                <a:cxn ang="0">
                  <a:pos x="841" y="162"/>
                </a:cxn>
                <a:cxn ang="0">
                  <a:pos x="879" y="246"/>
                </a:cxn>
                <a:cxn ang="0">
                  <a:pos x="837" y="240"/>
                </a:cxn>
                <a:cxn ang="0">
                  <a:pos x="759" y="204"/>
                </a:cxn>
                <a:cxn ang="0">
                  <a:pos x="795" y="322"/>
                </a:cxn>
                <a:cxn ang="0">
                  <a:pos x="763" y="343"/>
                </a:cxn>
                <a:cxn ang="0">
                  <a:pos x="660" y="268"/>
                </a:cxn>
                <a:cxn ang="0">
                  <a:pos x="618" y="291"/>
                </a:cxn>
                <a:cxn ang="0">
                  <a:pos x="694" y="365"/>
                </a:cxn>
                <a:cxn ang="0">
                  <a:pos x="690" y="443"/>
                </a:cxn>
                <a:cxn ang="0">
                  <a:pos x="633" y="447"/>
                </a:cxn>
                <a:cxn ang="0">
                  <a:pos x="529" y="326"/>
                </a:cxn>
                <a:cxn ang="0">
                  <a:pos x="529" y="373"/>
                </a:cxn>
                <a:cxn ang="0">
                  <a:pos x="542" y="445"/>
                </a:cxn>
                <a:cxn ang="0">
                  <a:pos x="493" y="459"/>
                </a:cxn>
                <a:cxn ang="0">
                  <a:pos x="438" y="460"/>
                </a:cxn>
                <a:cxn ang="0">
                  <a:pos x="382" y="453"/>
                </a:cxn>
                <a:cxn ang="0">
                  <a:pos x="323" y="419"/>
                </a:cxn>
                <a:cxn ang="0">
                  <a:pos x="240" y="371"/>
                </a:cxn>
                <a:cxn ang="0">
                  <a:pos x="508" y="419"/>
                </a:cxn>
                <a:cxn ang="0">
                  <a:pos x="763" y="314"/>
                </a:cxn>
                <a:cxn ang="0">
                  <a:pos x="753" y="170"/>
                </a:cxn>
                <a:cxn ang="0">
                  <a:pos x="481" y="249"/>
                </a:cxn>
                <a:cxn ang="0">
                  <a:pos x="268" y="322"/>
                </a:cxn>
                <a:cxn ang="0">
                  <a:pos x="200" y="346"/>
                </a:cxn>
                <a:cxn ang="0">
                  <a:pos x="160" y="352"/>
                </a:cxn>
                <a:cxn ang="0">
                  <a:pos x="118" y="350"/>
                </a:cxn>
                <a:cxn ang="0">
                  <a:pos x="73" y="345"/>
                </a:cxn>
                <a:cxn ang="0">
                  <a:pos x="12" y="337"/>
                </a:cxn>
                <a:cxn ang="0">
                  <a:pos x="149" y="316"/>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lnTo>
                    <a:pt x="149" y="316"/>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sp>
          <p:nvSpPr>
            <p:cNvPr id="18497" name="Freeform 65"/>
            <p:cNvSpPr>
              <a:spLocks/>
            </p:cNvSpPr>
            <p:nvPr/>
          </p:nvSpPr>
          <p:spPr bwMode="auto">
            <a:xfrm rot="-6204866">
              <a:off x="1527" y="-513"/>
              <a:ext cx="360" cy="1770"/>
            </a:xfrm>
            <a:custGeom>
              <a:avLst/>
              <a:gdLst/>
              <a:ahLst/>
              <a:cxnLst>
                <a:cxn ang="0">
                  <a:pos x="703" y="331"/>
                </a:cxn>
                <a:cxn ang="0">
                  <a:pos x="699" y="488"/>
                </a:cxn>
                <a:cxn ang="0">
                  <a:pos x="737" y="576"/>
                </a:cxn>
                <a:cxn ang="0">
                  <a:pos x="783" y="656"/>
                </a:cxn>
                <a:cxn ang="0">
                  <a:pos x="838" y="745"/>
                </a:cxn>
                <a:cxn ang="0">
                  <a:pos x="882" y="914"/>
                </a:cxn>
                <a:cxn ang="0">
                  <a:pos x="855" y="1011"/>
                </a:cxn>
                <a:cxn ang="0">
                  <a:pos x="810" y="1093"/>
                </a:cxn>
                <a:cxn ang="0">
                  <a:pos x="783" y="1040"/>
                </a:cxn>
                <a:cxn ang="0">
                  <a:pos x="741" y="952"/>
                </a:cxn>
                <a:cxn ang="0">
                  <a:pos x="650" y="971"/>
                </a:cxn>
                <a:cxn ang="0">
                  <a:pos x="669" y="1099"/>
                </a:cxn>
                <a:cxn ang="0">
                  <a:pos x="739" y="1215"/>
                </a:cxn>
                <a:cxn ang="0">
                  <a:pos x="764" y="1342"/>
                </a:cxn>
                <a:cxn ang="0">
                  <a:pos x="650" y="1348"/>
                </a:cxn>
                <a:cxn ang="0">
                  <a:pos x="585" y="1228"/>
                </a:cxn>
                <a:cxn ang="0">
                  <a:pos x="528" y="1241"/>
                </a:cxn>
                <a:cxn ang="0">
                  <a:pos x="564" y="1353"/>
                </a:cxn>
                <a:cxn ang="0">
                  <a:pos x="589" y="1420"/>
                </a:cxn>
                <a:cxn ang="0">
                  <a:pos x="616" y="1498"/>
                </a:cxn>
                <a:cxn ang="0">
                  <a:pos x="644" y="1640"/>
                </a:cxn>
                <a:cxn ang="0">
                  <a:pos x="524" y="1642"/>
                </a:cxn>
                <a:cxn ang="0">
                  <a:pos x="490" y="1538"/>
                </a:cxn>
                <a:cxn ang="0">
                  <a:pos x="466" y="1420"/>
                </a:cxn>
                <a:cxn ang="0">
                  <a:pos x="443" y="1403"/>
                </a:cxn>
                <a:cxn ang="0">
                  <a:pos x="441" y="1718"/>
                </a:cxn>
                <a:cxn ang="0">
                  <a:pos x="355" y="1781"/>
                </a:cxn>
                <a:cxn ang="0">
                  <a:pos x="298" y="1686"/>
                </a:cxn>
                <a:cxn ang="0">
                  <a:pos x="331" y="1583"/>
                </a:cxn>
                <a:cxn ang="0">
                  <a:pos x="154" y="1568"/>
                </a:cxn>
                <a:cxn ang="0">
                  <a:pos x="203" y="1502"/>
                </a:cxn>
                <a:cxn ang="0">
                  <a:pos x="336" y="1405"/>
                </a:cxn>
                <a:cxn ang="0">
                  <a:pos x="104" y="1353"/>
                </a:cxn>
                <a:cxn ang="0">
                  <a:pos x="99" y="1279"/>
                </a:cxn>
                <a:cxn ang="0">
                  <a:pos x="323" y="1177"/>
                </a:cxn>
                <a:cxn ang="0">
                  <a:pos x="323" y="1085"/>
                </a:cxn>
                <a:cxn ang="0">
                  <a:pos x="129" y="1142"/>
                </a:cxn>
                <a:cxn ang="0">
                  <a:pos x="0" y="1059"/>
                </a:cxn>
                <a:cxn ang="0">
                  <a:pos x="49" y="962"/>
                </a:cxn>
                <a:cxn ang="0">
                  <a:pos x="353" y="901"/>
                </a:cxn>
                <a:cxn ang="0">
                  <a:pos x="273" y="855"/>
                </a:cxn>
                <a:cxn ang="0">
                  <a:pos x="138" y="810"/>
                </a:cxn>
                <a:cxn ang="0">
                  <a:pos x="165" y="713"/>
                </a:cxn>
                <a:cxn ang="0">
                  <a:pos x="213" y="618"/>
                </a:cxn>
                <a:cxn ang="0">
                  <a:pos x="277" y="532"/>
                </a:cxn>
                <a:cxn ang="0">
                  <a:pos x="391" y="464"/>
                </a:cxn>
                <a:cxn ang="0">
                  <a:pos x="553" y="367"/>
                </a:cxn>
                <a:cxn ang="0">
                  <a:pos x="216" y="777"/>
                </a:cxn>
                <a:cxn ang="0">
                  <a:pos x="148" y="1308"/>
                </a:cxn>
                <a:cxn ang="0">
                  <a:pos x="403" y="1429"/>
                </a:cxn>
                <a:cxn ang="0">
                  <a:pos x="526" y="893"/>
                </a:cxn>
                <a:cxn ang="0">
                  <a:pos x="608" y="466"/>
                </a:cxn>
                <a:cxn ang="0">
                  <a:pos x="635" y="327"/>
                </a:cxn>
                <a:cxn ang="0">
                  <a:pos x="661" y="253"/>
                </a:cxn>
                <a:cxn ang="0">
                  <a:pos x="705" y="184"/>
                </a:cxn>
                <a:cxn ang="0">
                  <a:pos x="756" y="112"/>
                </a:cxn>
                <a:cxn ang="0">
                  <a:pos x="831" y="19"/>
                </a:cxn>
                <a:cxn ang="0">
                  <a:pos x="734" y="268"/>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lnTo>
                    <a:pt x="734" y="268"/>
                  </a:lnTo>
                  <a:close/>
                </a:path>
              </a:pathLst>
            </a:custGeom>
            <a:gradFill rotWithShape="0">
              <a:gsLst>
                <a:gs pos="0">
                  <a:srgbClr val="AC20FA">
                    <a:gamma/>
                    <a:shade val="46275"/>
                    <a:invGamma/>
                  </a:srgbClr>
                </a:gs>
                <a:gs pos="50000">
                  <a:srgbClr val="AC20FA"/>
                </a:gs>
                <a:gs pos="100000">
                  <a:srgbClr val="AC20FA">
                    <a:gamma/>
                    <a:shade val="46275"/>
                    <a:invGamma/>
                  </a:srgbClr>
                </a:gs>
              </a:gsLst>
              <a:lin ang="5400000" scaled="1"/>
            </a:gradFill>
            <a:ln w="9525">
              <a:no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49"/>
                                        </p:tgtEl>
                                        <p:attrNameLst>
                                          <p:attrName>style.visibility</p:attrName>
                                        </p:attrNameLst>
                                      </p:cBhvr>
                                      <p:to>
                                        <p:strVal val="visible"/>
                                      </p:to>
                                    </p:set>
                                    <p:animEffect transition="in" filter="fade">
                                      <p:cBhvr>
                                        <p:cTn id="7" dur="2000"/>
                                        <p:tgtEl>
                                          <p:spTgt spid="184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51"/>
                                        </p:tgtEl>
                                        <p:attrNameLst>
                                          <p:attrName>style.visibility</p:attrName>
                                        </p:attrNameLst>
                                      </p:cBhvr>
                                      <p:to>
                                        <p:strVal val="visible"/>
                                      </p:to>
                                    </p:set>
                                    <p:animEffect transition="in" filter="fade">
                                      <p:cBhvr>
                                        <p:cTn id="12" dur="2000"/>
                                        <p:tgtEl>
                                          <p:spTgt spid="18451"/>
                                        </p:tgtEl>
                                      </p:cBhvr>
                                    </p:animEffect>
                                  </p:childTnLst>
                                </p:cTn>
                              </p:par>
                              <p:par>
                                <p:cTn id="13" presetID="4" presetClass="entr" presetSubtype="16" fill="hold" nodeType="withEffect">
                                  <p:stCondLst>
                                    <p:cond delay="0"/>
                                  </p:stCondLst>
                                  <p:childTnLst>
                                    <p:set>
                                      <p:cBhvr>
                                        <p:cTn id="14" dur="1" fill="hold">
                                          <p:stCondLst>
                                            <p:cond delay="0"/>
                                          </p:stCondLst>
                                        </p:cTn>
                                        <p:tgtEl>
                                          <p:spTgt spid="18480"/>
                                        </p:tgtEl>
                                        <p:attrNameLst>
                                          <p:attrName>style.visibility</p:attrName>
                                        </p:attrNameLst>
                                      </p:cBhvr>
                                      <p:to>
                                        <p:strVal val="visible"/>
                                      </p:to>
                                    </p:set>
                                    <p:animEffect transition="in" filter="box(in)">
                                      <p:cBhvr>
                                        <p:cTn id="15" dur="3000"/>
                                        <p:tgtEl>
                                          <p:spTgt spid="18480"/>
                                        </p:tgtEl>
                                      </p:cBhvr>
                                    </p:animEffect>
                                  </p:childTnLst>
                                </p:cTn>
                              </p:par>
                              <p:par>
                                <p:cTn id="16" presetID="4" presetClass="entr" presetSubtype="16" fill="hold" nodeType="withEffect">
                                  <p:stCondLst>
                                    <p:cond delay="0"/>
                                  </p:stCondLst>
                                  <p:childTnLst>
                                    <p:set>
                                      <p:cBhvr>
                                        <p:cTn id="17" dur="1" fill="hold">
                                          <p:stCondLst>
                                            <p:cond delay="0"/>
                                          </p:stCondLst>
                                        </p:cTn>
                                        <p:tgtEl>
                                          <p:spTgt spid="18489"/>
                                        </p:tgtEl>
                                        <p:attrNameLst>
                                          <p:attrName>style.visibility</p:attrName>
                                        </p:attrNameLst>
                                      </p:cBhvr>
                                      <p:to>
                                        <p:strVal val="visible"/>
                                      </p:to>
                                    </p:set>
                                    <p:animEffect transition="in" filter="box(in)">
                                      <p:cBhvr>
                                        <p:cTn id="18" dur="3000"/>
                                        <p:tgtEl>
                                          <p:spTgt spid="18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9" grpId="0"/>
      <p:bldP spid="18451"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316866"/>
  <p:tag name="VIOLETTITLE" val="TIẾNG VIỆT ÔN TẬP TIẾT 6 TUẦN 10 LỚP 4"/>
  <p:tag name="VIOLETLESSON" val="19"/>
  <p:tag name="VIOLETCATID" val="8049778"/>
  <p:tag name="VIOLETSUBJECT" val="Luyện từ và câu 4"/>
  <p:tag name="VIOLETAUTHORID" val="3270794"/>
  <p:tag name="VIOLETAUTHORNAME" val="Nguyễn Thị Thảo"/>
  <p:tag name="VIOLETAUTHORAVATAR" val="3270794.jpg"/>
  <p:tag name="VIOLETAUTHORADDRESS" val="Trường TH Đinh Trang Hòa II - Lâm Đồng"/>
  <p:tag name="VIOLETAUTHORHOMEPAGE" val="http://violet.vn/thaonguyen101179"/>
  <p:tag name="VIOLETDATE" val="2011-10-24 21:14:12"/>
  <p:tag name="VIOLETHIT" val="335"/>
  <p:tag name="VIOLETLIKE" val="0"/>
  <p:tag name="MMPROD_NEXTUNIQUEID" val="10011"/>
  <p:tag name="MMPROD_UIDATA" val="&lt;database version=&quot;7.0&quot;&gt;&lt;object type=&quot;1&quot; unique_id=&quot;10001&quot;&gt;&lt;object type=&quot;2&quot; unique_id=&quot;10110&quot;&gt;&lt;object type=&quot;3&quot; unique_id=&quot;10112&quot;&gt;&lt;property id=&quot;20148&quot; value=&quot;5&quot;/&gt;&lt;property id=&quot;20300&quot; value=&quot;Slide 2 - &amp;quot;     Bài 1: Đọc đoạn văn soạn văn sau&amp;#x0D;&amp;#x0A;&amp;amp;#x09;&amp;amp;#x09;Dưới tầm cánh chú chuồn chuồn bây giờ là lũy tre xanh rì rào trong gió, là &quot;/&gt;&lt;property id=&quot;20307&quot; value=&quot;258&quot;/&gt;&lt;/object&gt;&lt;object type=&quot;3&quot; unique_id=&quot;10113&quot;&gt;&lt;property id=&quot;20148&quot; value=&quot;5&quot;/&gt;&lt;property id=&quot;20300&quot; value=&quot;Slide 3 - &amp;quot;Bài 2: Tìm trong đoạn văn trên những tiếng có mô hình cấu tạo như sau (ứng với mỗi mô hình, tìm 1 tiếng) :&amp;#x0D;&amp;#x0A;&amp;quot;&quot;/&gt;&lt;property id=&quot;20307&quot; value=&quot;259&quot;/&gt;&lt;/object&gt;&lt;object type=&quot;3&quot; unique_id=&quot;10114&quot;&gt;&lt;property id=&quot;20148&quot; value=&quot;5&quot;/&gt;&lt;property id=&quot;20300&quot; value=&quot;Slide 4 - &amp;quot;&amp;amp;#x09;&amp;amp;#x09;&amp;amp;#x09;Dưới tầm cánh chú chuồn chuồn bây giờ là lũy tre xanh rì rào trong gió, là bờ ao với những khóm khoai nước rung &quot;/&gt;&lt;property id=&quot;20307&quot; value=&quot;260&quot;/&gt;&lt;/object&gt;&lt;object type=&quot;3&quot; unique_id=&quot;10115&quot;&gt;&lt;property id=&quot;20148&quot; value=&quot;5&quot;/&gt;&lt;property id=&quot;20300&quot; value=&quot;Slide 5 - &amp;quot;Bài 3: Tìm trong đoạn văn trên&amp;quot;&quot;/&gt;&lt;property id=&quot;20307&quot; value=&quot;261&quot;/&gt;&lt;/object&gt;&lt;object type=&quot;3&quot; unique_id=&quot;10116&quot;&gt;&lt;property id=&quot;20148&quot; value=&quot;5&quot;/&gt;&lt;property id=&quot;20300&quot; value=&quot;Slide 6 - &amp;quot;Bài 4: Tìm trong đoạn văn trên&amp;quot;&quot;/&gt;&lt;property id=&quot;20307&quot; value=&quot;262&quot;/&gt;&lt;/object&gt;&lt;object type=&quot;3&quot; unique_id=&quot;10133&quot;&gt;&lt;property id=&quot;20148&quot; value=&quot;5&quot;/&gt;&lt;property id=&quot;20300&quot; value=&quot;Slide 1&quot;/&gt;&lt;property id=&quot;20307&quot; value=&quot;264&quot;/&gt;&lt;/object&gt;&lt;/object&gt;&lt;object type=&quot;8&quot; unique_id=&quot;10124&quo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TotalTime>
  <Words>266</Words>
  <Application>Microsoft PowerPoint</Application>
  <PresentationFormat>On-screen Show (4:3)</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Slide 1</vt:lpstr>
      <vt:lpstr>     Bài 1: Đọc đoạn văn soạn văn sau   Dưới tầm cánh chú chuồn chuồn bây giờ là lũy tre xanh rì rào trong gió, là bờ ao với những khóm khoai nước rung rinh. Rồi những cảnh tuyệt đẹp của đất nước hiện ra : cánh đồng với những đàn trâu thung thăng gặm cỏ ; dòng sông với những đoàn thuyền ngược xuôi. Còn trên tầng cao là đàn có đang bay, là trời xanh trong và cao vút.</vt:lpstr>
      <vt:lpstr>Bài 2: Tìm trong đoạn văn trên những tiếng có mô hình cấu tạo như sau (ứng với mỗi mô hình, tìm 1 tiếng) : </vt:lpstr>
      <vt:lpstr>   Dưới tầm cánh chú chuồn chuồn bây giờ là lũy tre xanh rì rào trong gió, là bờ ao với những khóm khoai nước rung rinh. Rồi những cảnh tuyệt đẹp của đất nước hiện ra : cánh đồng với những đàn trâu thung thăng gặm cỏ ; dòng sông với những đoàn thuyền ngược xuôi. Còn trên tầng cao là đàn có đang bay, là trời xanh trong và cao vút. Bài 3: Tìm trong đoạn văn trên </vt:lpstr>
      <vt:lpstr>Bài 3: Tìm trong đoạn văn trên</vt:lpstr>
      <vt:lpstr>Bài 4: Tìm trong đoạn văn trên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AutoBVT</cp:lastModifiedBy>
  <cp:revision>13</cp:revision>
  <cp:lastPrinted>1601-01-01T00:00:00Z</cp:lastPrinted>
  <dcterms:created xsi:type="dcterms:W3CDTF">1601-01-01T00:00:00Z</dcterms:created>
  <dcterms:modified xsi:type="dcterms:W3CDTF">2016-01-20T08:57:03Z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